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06" r:id="rId7"/>
    <p:sldId id="382" r:id="rId8"/>
    <p:sldId id="307" r:id="rId9"/>
    <p:sldId id="333" r:id="rId10"/>
    <p:sldId id="474" r:id="rId11"/>
    <p:sldId id="426" r:id="rId12"/>
    <p:sldId id="475" r:id="rId13"/>
    <p:sldId id="476" r:id="rId14"/>
    <p:sldId id="504" r:id="rId15"/>
    <p:sldId id="477" r:id="rId16"/>
    <p:sldId id="505" r:id="rId17"/>
    <p:sldId id="506" r:id="rId18"/>
    <p:sldId id="507" r:id="rId19"/>
    <p:sldId id="529" r:id="rId20"/>
    <p:sldId id="508" r:id="rId21"/>
    <p:sldId id="360" r:id="rId22"/>
    <p:sldId id="423" r:id="rId23"/>
    <p:sldId id="334" r:id="rId24"/>
    <p:sldId id="457" r:id="rId25"/>
    <p:sldId id="509" r:id="rId26"/>
    <p:sldId id="510" r:id="rId27"/>
    <p:sldId id="511" r:id="rId28"/>
    <p:sldId id="458" r:id="rId29"/>
    <p:sldId id="513" r:id="rId30"/>
    <p:sldId id="514" r:id="rId31"/>
    <p:sldId id="515" r:id="rId32"/>
    <p:sldId id="459" r:id="rId33"/>
    <p:sldId id="516" r:id="rId34"/>
    <p:sldId id="460" r:id="rId35"/>
    <p:sldId id="517" r:id="rId36"/>
    <p:sldId id="518" r:id="rId37"/>
    <p:sldId id="519" r:id="rId38"/>
    <p:sldId id="520" r:id="rId39"/>
    <p:sldId id="521" r:id="rId40"/>
    <p:sldId id="522" r:id="rId41"/>
    <p:sldId id="523" r:id="rId42"/>
    <p:sldId id="527" r:id="rId43"/>
    <p:sldId id="526" r:id="rId44"/>
    <p:sldId id="524" r:id="rId45"/>
    <p:sldId id="525" r:id="rId46"/>
    <p:sldId id="462" r:id="rId47"/>
    <p:sldId id="528" r:id="rId48"/>
    <p:sldId id="467" r:id="rId49"/>
    <p:sldId id="308" r:id="rId50"/>
    <p:sldId id="343" r:id="rId51"/>
    <p:sldId id="419" r:id="rId52"/>
    <p:sldId id="338" r:id="rId53"/>
    <p:sldId id="292" r:id="rId54"/>
  </p:sldIdLst>
  <p:sldSz cx="9144000" cy="5143500" type="screen16x9"/>
  <p:notesSz cx="6858000" cy="9144000"/>
  <p:custDataLst>
    <p:tags r:id="rId5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5D5C"/>
    <a:srgbClr val="CAD4D4"/>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0" d="100"/>
          <a:sy n="140" d="100"/>
        </p:scale>
        <p:origin x="282"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gs" Target="tags/tag567.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8A8B0-57A6-4B23-957B-32A0EF62DBF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5B591-B820-4404-A2EE-0481BC8BD3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4" name="文本框 3"/>
          <p:cNvSpPr txBox="1"/>
          <p:nvPr userDrawn="1"/>
        </p:nvSpPr>
        <p:spPr>
          <a:xfrm>
            <a:off x="355600" y="292100"/>
            <a:ext cx="1210588" cy="400110"/>
          </a:xfrm>
          <a:prstGeom prst="rect">
            <a:avLst/>
          </a:prstGeom>
          <a:noFill/>
        </p:spPr>
        <p:txBody>
          <a:bodyPr wrap="none" rtlCol="0">
            <a:spAutoFit/>
          </a:bodyPr>
          <a:lstStyle/>
          <a:p>
            <a:r>
              <a:rPr lang="zh-CN" altLang="en-US" sz="2000" dirty="0"/>
              <a:t>学校名称</a:t>
            </a:r>
            <a:endParaRPr lang="zh-CN" altLang="en-US" sz="20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2" Type="http://schemas.openxmlformats.org/officeDocument/2006/relationships/notesSlide" Target="../notesSlides/notesSlide10.xml"/><Relationship Id="rId11" Type="http://schemas.openxmlformats.org/officeDocument/2006/relationships/slideLayout" Target="../slideLayouts/slideLayout1.xml"/><Relationship Id="rId10" Type="http://schemas.openxmlformats.org/officeDocument/2006/relationships/image" Target="../media/image5.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3" Type="http://schemas.openxmlformats.org/officeDocument/2006/relationships/notesSlide" Target="../notesSlides/notesSlide11.xml"/><Relationship Id="rId12" Type="http://schemas.openxmlformats.org/officeDocument/2006/relationships/slideLayout" Target="../slideLayouts/slideLayout1.xml"/><Relationship Id="rId11" Type="http://schemas.openxmlformats.org/officeDocument/2006/relationships/image" Target="../media/image6.jpeg"/><Relationship Id="rId10" Type="http://schemas.openxmlformats.org/officeDocument/2006/relationships/tags" Target="../tags/tag10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0" Type="http://schemas.openxmlformats.org/officeDocument/2006/relationships/notesSlide" Target="../notesSlides/notesSlide1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1" Type="http://schemas.openxmlformats.org/officeDocument/2006/relationships/notesSlide" Target="../notesSlides/notesSlide13.xml"/><Relationship Id="rId20" Type="http://schemas.openxmlformats.org/officeDocument/2006/relationships/slideLayout" Target="../slideLayouts/slideLayout1.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1" Type="http://schemas.openxmlformats.org/officeDocument/2006/relationships/notesSlide" Target="../notesSlides/notesSlide14.xml"/><Relationship Id="rId20" Type="http://schemas.openxmlformats.org/officeDocument/2006/relationships/slideLayout" Target="../slideLayouts/slideLayout1.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1" Type="http://schemas.openxmlformats.org/officeDocument/2006/relationships/notesSlide" Target="../notesSlides/notesSlide15.xml"/><Relationship Id="rId20" Type="http://schemas.openxmlformats.org/officeDocument/2006/relationships/slideLayout" Target="../slideLayouts/slideLayout1.xml"/><Relationship Id="rId2" Type="http://schemas.openxmlformats.org/officeDocument/2006/relationships/tags" Target="../tags/tag145.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1" Type="http://schemas.openxmlformats.org/officeDocument/2006/relationships/notesSlide" Target="../notesSlides/notesSlide16.xml"/><Relationship Id="rId20" Type="http://schemas.openxmlformats.org/officeDocument/2006/relationships/slideLayout" Target="../slideLayouts/slideLayout1.xml"/><Relationship Id="rId2" Type="http://schemas.openxmlformats.org/officeDocument/2006/relationships/tags" Target="../tags/tag163.xml"/><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0" Type="http://schemas.openxmlformats.org/officeDocument/2006/relationships/notesSlide" Target="../notesSlides/notesSlide17.xml"/><Relationship Id="rId2" Type="http://schemas.openxmlformats.org/officeDocument/2006/relationships/tags" Target="../tags/tag181.xml"/><Relationship Id="rId19" Type="http://schemas.openxmlformats.org/officeDocument/2006/relationships/slideLayout" Target="../slideLayouts/slideLayout1.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0" Type="http://schemas.openxmlformats.org/officeDocument/2006/relationships/notesSlide" Target="../notesSlides/notesSlide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200.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1" Type="http://schemas.openxmlformats.org/officeDocument/2006/relationships/slideLayout" Target="../slideLayouts/slideLayout2.xml"/><Relationship Id="rId40" Type="http://schemas.openxmlformats.org/officeDocument/2006/relationships/tags" Target="../tags/tag259.xml"/><Relationship Id="rId4" Type="http://schemas.openxmlformats.org/officeDocument/2006/relationships/tags" Target="../tags/tag223.xml"/><Relationship Id="rId39" Type="http://schemas.openxmlformats.org/officeDocument/2006/relationships/tags" Target="../tags/tag258.xml"/><Relationship Id="rId38" Type="http://schemas.openxmlformats.org/officeDocument/2006/relationships/tags" Target="../tags/tag257.xml"/><Relationship Id="rId37" Type="http://schemas.openxmlformats.org/officeDocument/2006/relationships/tags" Target="../tags/tag256.xml"/><Relationship Id="rId36" Type="http://schemas.openxmlformats.org/officeDocument/2006/relationships/tags" Target="../tags/tag255.xml"/><Relationship Id="rId35" Type="http://schemas.openxmlformats.org/officeDocument/2006/relationships/tags" Target="../tags/tag254.xml"/><Relationship Id="rId34" Type="http://schemas.openxmlformats.org/officeDocument/2006/relationships/tags" Target="../tags/tag253.xml"/><Relationship Id="rId33" Type="http://schemas.openxmlformats.org/officeDocument/2006/relationships/tags" Target="../tags/tag252.xml"/><Relationship Id="rId32" Type="http://schemas.openxmlformats.org/officeDocument/2006/relationships/tags" Target="../tags/tag251.xml"/><Relationship Id="rId31" Type="http://schemas.openxmlformats.org/officeDocument/2006/relationships/tags" Target="../tags/tag250.xml"/><Relationship Id="rId30" Type="http://schemas.openxmlformats.org/officeDocument/2006/relationships/tags" Target="../tags/tag249.xml"/><Relationship Id="rId3" Type="http://schemas.openxmlformats.org/officeDocument/2006/relationships/tags" Target="../tags/tag222.xml"/><Relationship Id="rId29" Type="http://schemas.openxmlformats.org/officeDocument/2006/relationships/tags" Target="../tags/tag248.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1" Type="http://schemas.openxmlformats.org/officeDocument/2006/relationships/slideLayout" Target="../slideLayouts/slideLayout2.xml"/><Relationship Id="rId40" Type="http://schemas.openxmlformats.org/officeDocument/2006/relationships/tags" Target="../tags/tag298.xml"/><Relationship Id="rId4" Type="http://schemas.openxmlformats.org/officeDocument/2006/relationships/tags" Target="../tags/tag262.xml"/><Relationship Id="rId39" Type="http://schemas.openxmlformats.org/officeDocument/2006/relationships/tags" Target="../tags/tag297.xml"/><Relationship Id="rId38" Type="http://schemas.openxmlformats.org/officeDocument/2006/relationships/tags" Target="../tags/tag296.xml"/><Relationship Id="rId37" Type="http://schemas.openxmlformats.org/officeDocument/2006/relationships/tags" Target="../tags/tag295.xml"/><Relationship Id="rId36" Type="http://schemas.openxmlformats.org/officeDocument/2006/relationships/tags" Target="../tags/tag294.xml"/><Relationship Id="rId35" Type="http://schemas.openxmlformats.org/officeDocument/2006/relationships/tags" Target="../tags/tag293.xml"/><Relationship Id="rId34" Type="http://schemas.openxmlformats.org/officeDocument/2006/relationships/tags" Target="../tags/tag292.xml"/><Relationship Id="rId33" Type="http://schemas.openxmlformats.org/officeDocument/2006/relationships/tags" Target="../tags/tag291.xml"/><Relationship Id="rId32" Type="http://schemas.openxmlformats.org/officeDocument/2006/relationships/tags" Target="../tags/tag290.xml"/><Relationship Id="rId31" Type="http://schemas.openxmlformats.org/officeDocument/2006/relationships/tags" Target="../tags/tag289.xml"/><Relationship Id="rId30" Type="http://schemas.openxmlformats.org/officeDocument/2006/relationships/tags" Target="../tags/tag288.xml"/><Relationship Id="rId3" Type="http://schemas.openxmlformats.org/officeDocument/2006/relationships/tags" Target="../tags/tag261.xml"/><Relationship Id="rId29" Type="http://schemas.openxmlformats.org/officeDocument/2006/relationships/tags" Target="../tags/tag287.xml"/><Relationship Id="rId28" Type="http://schemas.openxmlformats.org/officeDocument/2006/relationships/tags" Target="../tags/tag286.xml"/><Relationship Id="rId27" Type="http://schemas.openxmlformats.org/officeDocument/2006/relationships/tags" Target="../tags/tag285.xml"/><Relationship Id="rId26" Type="http://schemas.openxmlformats.org/officeDocument/2006/relationships/tags" Target="../tags/tag284.xml"/><Relationship Id="rId25" Type="http://schemas.openxmlformats.org/officeDocument/2006/relationships/tags" Target="../tags/tag283.xml"/><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tags" Target="../tags/tag260.xml"/><Relationship Id="rId19" Type="http://schemas.openxmlformats.org/officeDocument/2006/relationships/tags" Target="../tags/tag277.xml"/><Relationship Id="rId18" Type="http://schemas.openxmlformats.org/officeDocument/2006/relationships/tags" Target="../tags/tag276.xml"/><Relationship Id="rId17" Type="http://schemas.openxmlformats.org/officeDocument/2006/relationships/tags" Target="../tags/tag275.xml"/><Relationship Id="rId16" Type="http://schemas.openxmlformats.org/officeDocument/2006/relationships/tags" Target="../tags/tag274.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1" Type="http://schemas.openxmlformats.org/officeDocument/2006/relationships/slideLayout" Target="../slideLayouts/slideLayout2.xml"/><Relationship Id="rId40" Type="http://schemas.openxmlformats.org/officeDocument/2006/relationships/tags" Target="../tags/tag337.xml"/><Relationship Id="rId4" Type="http://schemas.openxmlformats.org/officeDocument/2006/relationships/tags" Target="../tags/tag301.xml"/><Relationship Id="rId39" Type="http://schemas.openxmlformats.org/officeDocument/2006/relationships/tags" Target="../tags/tag336.xml"/><Relationship Id="rId38" Type="http://schemas.openxmlformats.org/officeDocument/2006/relationships/tags" Target="../tags/tag335.xml"/><Relationship Id="rId37" Type="http://schemas.openxmlformats.org/officeDocument/2006/relationships/tags" Target="../tags/tag334.xml"/><Relationship Id="rId36" Type="http://schemas.openxmlformats.org/officeDocument/2006/relationships/tags" Target="../tags/tag333.xml"/><Relationship Id="rId35" Type="http://schemas.openxmlformats.org/officeDocument/2006/relationships/tags" Target="../tags/tag332.xml"/><Relationship Id="rId34" Type="http://schemas.openxmlformats.org/officeDocument/2006/relationships/tags" Target="../tags/tag331.xml"/><Relationship Id="rId33" Type="http://schemas.openxmlformats.org/officeDocument/2006/relationships/tags" Target="../tags/tag330.xml"/><Relationship Id="rId32" Type="http://schemas.openxmlformats.org/officeDocument/2006/relationships/tags" Target="../tags/tag329.xml"/><Relationship Id="rId31" Type="http://schemas.openxmlformats.org/officeDocument/2006/relationships/tags" Target="../tags/tag328.xml"/><Relationship Id="rId30" Type="http://schemas.openxmlformats.org/officeDocument/2006/relationships/tags" Target="../tags/tag327.xml"/><Relationship Id="rId3" Type="http://schemas.openxmlformats.org/officeDocument/2006/relationships/tags" Target="../tags/tag300.xml"/><Relationship Id="rId29" Type="http://schemas.openxmlformats.org/officeDocument/2006/relationships/tags" Target="../tags/tag326.xml"/><Relationship Id="rId28" Type="http://schemas.openxmlformats.org/officeDocument/2006/relationships/tags" Target="../tags/tag325.xml"/><Relationship Id="rId27" Type="http://schemas.openxmlformats.org/officeDocument/2006/relationships/tags" Target="../tags/tag324.xml"/><Relationship Id="rId26" Type="http://schemas.openxmlformats.org/officeDocument/2006/relationships/tags" Target="../tags/tag323.xml"/><Relationship Id="rId25" Type="http://schemas.openxmlformats.org/officeDocument/2006/relationships/tags" Target="../tags/tag322.xml"/><Relationship Id="rId24" Type="http://schemas.openxmlformats.org/officeDocument/2006/relationships/tags" Target="../tags/tag321.xml"/><Relationship Id="rId23" Type="http://schemas.openxmlformats.org/officeDocument/2006/relationships/tags" Target="../tags/tag320.xml"/><Relationship Id="rId22" Type="http://schemas.openxmlformats.org/officeDocument/2006/relationships/tags" Target="../tags/tag319.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tags" Target="../tags/tag299.xml"/><Relationship Id="rId19" Type="http://schemas.openxmlformats.org/officeDocument/2006/relationships/tags" Target="../tags/tag316.xml"/><Relationship Id="rId18" Type="http://schemas.openxmlformats.org/officeDocument/2006/relationships/tags" Target="../tags/tag315.xml"/><Relationship Id="rId17" Type="http://schemas.openxmlformats.org/officeDocument/2006/relationships/tags" Target="../tags/tag314.xml"/><Relationship Id="rId16" Type="http://schemas.openxmlformats.org/officeDocument/2006/relationships/tags" Target="../tags/tag313.xml"/><Relationship Id="rId15" Type="http://schemas.openxmlformats.org/officeDocument/2006/relationships/tags" Target="../tags/tag312.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1" Type="http://schemas.openxmlformats.org/officeDocument/2006/relationships/slideLayout" Target="../slideLayouts/slideLayout2.xml"/><Relationship Id="rId40" Type="http://schemas.openxmlformats.org/officeDocument/2006/relationships/tags" Target="../tags/tag376.xml"/><Relationship Id="rId4" Type="http://schemas.openxmlformats.org/officeDocument/2006/relationships/tags" Target="../tags/tag340.xml"/><Relationship Id="rId39" Type="http://schemas.openxmlformats.org/officeDocument/2006/relationships/tags" Target="../tags/tag375.xml"/><Relationship Id="rId38" Type="http://schemas.openxmlformats.org/officeDocument/2006/relationships/tags" Target="../tags/tag374.xml"/><Relationship Id="rId37" Type="http://schemas.openxmlformats.org/officeDocument/2006/relationships/tags" Target="../tags/tag373.xml"/><Relationship Id="rId36" Type="http://schemas.openxmlformats.org/officeDocument/2006/relationships/tags" Target="../tags/tag372.xml"/><Relationship Id="rId35" Type="http://schemas.openxmlformats.org/officeDocument/2006/relationships/tags" Target="../tags/tag371.xml"/><Relationship Id="rId34" Type="http://schemas.openxmlformats.org/officeDocument/2006/relationships/tags" Target="../tags/tag370.xml"/><Relationship Id="rId33" Type="http://schemas.openxmlformats.org/officeDocument/2006/relationships/tags" Target="../tags/tag369.xml"/><Relationship Id="rId32" Type="http://schemas.openxmlformats.org/officeDocument/2006/relationships/tags" Target="../tags/tag368.xml"/><Relationship Id="rId31" Type="http://schemas.openxmlformats.org/officeDocument/2006/relationships/tags" Target="../tags/tag367.xml"/><Relationship Id="rId30" Type="http://schemas.openxmlformats.org/officeDocument/2006/relationships/tags" Target="../tags/tag366.xml"/><Relationship Id="rId3" Type="http://schemas.openxmlformats.org/officeDocument/2006/relationships/tags" Target="../tags/tag339.xml"/><Relationship Id="rId29" Type="http://schemas.openxmlformats.org/officeDocument/2006/relationships/tags" Target="../tags/tag365.xml"/><Relationship Id="rId28" Type="http://schemas.openxmlformats.org/officeDocument/2006/relationships/tags" Target="../tags/tag364.xml"/><Relationship Id="rId27" Type="http://schemas.openxmlformats.org/officeDocument/2006/relationships/tags" Target="../tags/tag363.xml"/><Relationship Id="rId26" Type="http://schemas.openxmlformats.org/officeDocument/2006/relationships/tags" Target="../tags/tag362.xml"/><Relationship Id="rId25" Type="http://schemas.openxmlformats.org/officeDocument/2006/relationships/tags" Target="../tags/tag361.xml"/><Relationship Id="rId24" Type="http://schemas.openxmlformats.org/officeDocument/2006/relationships/tags" Target="../tags/tag360.xml"/><Relationship Id="rId23" Type="http://schemas.openxmlformats.org/officeDocument/2006/relationships/tags" Target="../tags/tag359.xml"/><Relationship Id="rId22" Type="http://schemas.openxmlformats.org/officeDocument/2006/relationships/tags" Target="../tags/tag358.xml"/><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tags" Target="../tags/tag338.xml"/><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1" Type="http://schemas.openxmlformats.org/officeDocument/2006/relationships/notesSlide" Target="../notesSlides/notesSlide25.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5" Type="http://schemas.openxmlformats.org/officeDocument/2006/relationships/notesSlide" Target="../notesSlides/notesSlide3.xml"/><Relationship Id="rId14" Type="http://schemas.openxmlformats.org/officeDocument/2006/relationships/slideLayout" Target="../slideLayouts/slideLayout1.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1" Type="http://schemas.openxmlformats.org/officeDocument/2006/relationships/notesSlide" Target="../notesSlides/notesSlide26.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0" Type="http://schemas.openxmlformats.org/officeDocument/2006/relationships/notesSlide" Target="../notesSlides/notesSlide27.xml"/><Relationship Id="rId2" Type="http://schemas.openxmlformats.org/officeDocument/2006/relationships/tags" Target="../tags/tag391.xml"/><Relationship Id="rId19" Type="http://schemas.openxmlformats.org/officeDocument/2006/relationships/slideLayout" Target="../slideLayouts/slideLayout1.xml"/><Relationship Id="rId18" Type="http://schemas.openxmlformats.org/officeDocument/2006/relationships/tags" Target="../tags/tag407.xml"/><Relationship Id="rId17" Type="http://schemas.openxmlformats.org/officeDocument/2006/relationships/tags" Target="../tags/tag406.xml"/><Relationship Id="rId16" Type="http://schemas.openxmlformats.org/officeDocument/2006/relationships/tags" Target="../tags/tag40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0" Type="http://schemas.openxmlformats.org/officeDocument/2006/relationships/notesSlide" Target="../notesSlides/notesSlide31.xml"/><Relationship Id="rId2" Type="http://schemas.openxmlformats.org/officeDocument/2006/relationships/tags" Target="../tags/tag420.xml"/><Relationship Id="rId19" Type="http://schemas.openxmlformats.org/officeDocument/2006/relationships/slideLayout" Target="../slideLayouts/slideLayout1.xml"/><Relationship Id="rId18" Type="http://schemas.openxmlformats.org/officeDocument/2006/relationships/tags" Target="../tags/tag436.xml"/><Relationship Id="rId17" Type="http://schemas.openxmlformats.org/officeDocument/2006/relationships/tags" Target="../tags/tag435.xml"/><Relationship Id="rId16" Type="http://schemas.openxmlformats.org/officeDocument/2006/relationships/tags" Target="../tags/tag434.xml"/><Relationship Id="rId15" Type="http://schemas.openxmlformats.org/officeDocument/2006/relationships/tags" Target="../tags/tag433.xml"/><Relationship Id="rId14" Type="http://schemas.openxmlformats.org/officeDocument/2006/relationships/tags" Target="../tags/tag432.xml"/><Relationship Id="rId13" Type="http://schemas.openxmlformats.org/officeDocument/2006/relationships/tags" Target="../tags/tag431.xml"/><Relationship Id="rId12" Type="http://schemas.openxmlformats.org/officeDocument/2006/relationships/tags" Target="../tags/tag430.xml"/><Relationship Id="rId11" Type="http://schemas.openxmlformats.org/officeDocument/2006/relationships/tags" Target="../tags/tag429.xml"/><Relationship Id="rId10" Type="http://schemas.openxmlformats.org/officeDocument/2006/relationships/tags" Target="../tags/tag428.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1.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7" Type="http://schemas.openxmlformats.org/officeDocument/2006/relationships/notesSlide" Target="../notesSlides/notesSlide34.xml"/><Relationship Id="rId16" Type="http://schemas.openxmlformats.org/officeDocument/2006/relationships/slideLayout" Target="../slideLayouts/slideLayout1.xml"/><Relationship Id="rId15" Type="http://schemas.openxmlformats.org/officeDocument/2006/relationships/tags" Target="../tags/tag459.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7" Type="http://schemas.openxmlformats.org/officeDocument/2006/relationships/notesSlide" Target="../notesSlides/notesSlide35.xml"/><Relationship Id="rId16" Type="http://schemas.openxmlformats.org/officeDocument/2006/relationships/slideLayout" Target="../slideLayouts/slideLayout1.xml"/><Relationship Id="rId15" Type="http://schemas.openxmlformats.org/officeDocument/2006/relationships/tags" Target="../tags/tag473.xml"/><Relationship Id="rId14" Type="http://schemas.openxmlformats.org/officeDocument/2006/relationships/tags" Target="../tags/tag472.xml"/><Relationship Id="rId13" Type="http://schemas.openxmlformats.org/officeDocument/2006/relationships/tags" Target="../tags/tag471.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9" Type="http://schemas.openxmlformats.org/officeDocument/2006/relationships/notesSlide" Target="../notesSlides/notesSlide36.xml"/><Relationship Id="rId18" Type="http://schemas.openxmlformats.org/officeDocument/2006/relationships/slideLayout" Target="../slideLayouts/slideLayout1.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9" Type="http://schemas.openxmlformats.org/officeDocument/2006/relationships/notesSlide" Target="../notesSlides/notesSlide37.xml"/><Relationship Id="rId18" Type="http://schemas.openxmlformats.org/officeDocument/2006/relationships/slideLayout" Target="../slideLayouts/slideLayout1.xml"/><Relationship Id="rId17" Type="http://schemas.openxmlformats.org/officeDocument/2006/relationships/tags" Target="../tags/tag505.xml"/><Relationship Id="rId16" Type="http://schemas.openxmlformats.org/officeDocument/2006/relationships/tags" Target="../tags/tag504.xml"/><Relationship Id="rId15" Type="http://schemas.openxmlformats.org/officeDocument/2006/relationships/tags" Target="../tags/tag503.xml"/><Relationship Id="rId14" Type="http://schemas.openxmlformats.org/officeDocument/2006/relationships/tags" Target="../tags/tag502.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9" Type="http://schemas.openxmlformats.org/officeDocument/2006/relationships/notesSlide" Target="../notesSlides/notesSlide38.xml"/><Relationship Id="rId18" Type="http://schemas.openxmlformats.org/officeDocument/2006/relationships/slideLayout" Target="../slideLayouts/slideLayout1.xml"/><Relationship Id="rId17" Type="http://schemas.openxmlformats.org/officeDocument/2006/relationships/tags" Target="../tags/tag521.xml"/><Relationship Id="rId16" Type="http://schemas.openxmlformats.org/officeDocument/2006/relationships/tags" Target="../tags/tag520.xml"/><Relationship Id="rId15" Type="http://schemas.openxmlformats.org/officeDocument/2006/relationships/tags" Target="../tags/tag51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9" Type="http://schemas.openxmlformats.org/officeDocument/2006/relationships/notesSlide" Target="../notesSlides/notesSlide39.xml"/><Relationship Id="rId18" Type="http://schemas.openxmlformats.org/officeDocument/2006/relationships/slideLayout" Target="../slideLayouts/slideLayout1.xml"/><Relationship Id="rId17" Type="http://schemas.openxmlformats.org/officeDocument/2006/relationships/tags" Target="../tags/tag537.xml"/><Relationship Id="rId16" Type="http://schemas.openxmlformats.org/officeDocument/2006/relationships/tags" Target="../tags/tag536.xml"/><Relationship Id="rId15" Type="http://schemas.openxmlformats.org/officeDocument/2006/relationships/tags" Target="../tags/tag535.xml"/><Relationship Id="rId14" Type="http://schemas.openxmlformats.org/officeDocument/2006/relationships/tags" Target="../tags/tag534.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tags" Target="../tags/tag531.xml"/><Relationship Id="rId10" Type="http://schemas.openxmlformats.org/officeDocument/2006/relationships/tags" Target="../tags/tag530.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9" Type="http://schemas.openxmlformats.org/officeDocument/2006/relationships/tags" Target="../tags/tag545.xml"/><Relationship Id="rId8" Type="http://schemas.openxmlformats.org/officeDocument/2006/relationships/tags" Target="../tags/tag544.xml"/><Relationship Id="rId7" Type="http://schemas.openxmlformats.org/officeDocument/2006/relationships/tags" Target="../tags/tag543.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9" Type="http://schemas.openxmlformats.org/officeDocument/2006/relationships/notesSlide" Target="../notesSlides/notesSlide40.xml"/><Relationship Id="rId18" Type="http://schemas.openxmlformats.org/officeDocument/2006/relationships/slideLayout" Target="../slideLayouts/slideLayout1.xml"/><Relationship Id="rId17" Type="http://schemas.openxmlformats.org/officeDocument/2006/relationships/tags" Target="../tags/tag553.xml"/><Relationship Id="rId16" Type="http://schemas.openxmlformats.org/officeDocument/2006/relationships/tags" Target="../tags/tag552.xml"/><Relationship Id="rId15" Type="http://schemas.openxmlformats.org/officeDocument/2006/relationships/tags" Target="../tags/tag551.xml"/><Relationship Id="rId14" Type="http://schemas.openxmlformats.org/officeDocument/2006/relationships/tags" Target="../tags/tag550.xml"/><Relationship Id="rId13" Type="http://schemas.openxmlformats.org/officeDocument/2006/relationships/tags" Target="../tags/tag549.xml"/><Relationship Id="rId12" Type="http://schemas.openxmlformats.org/officeDocument/2006/relationships/tags" Target="../tags/tag548.xml"/><Relationship Id="rId11" Type="http://schemas.openxmlformats.org/officeDocument/2006/relationships/tags" Target="../tags/tag547.xml"/><Relationship Id="rId10" Type="http://schemas.openxmlformats.org/officeDocument/2006/relationships/tags" Target="../tags/tag546.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1.xml"/><Relationship Id="rId4" Type="http://schemas.openxmlformats.org/officeDocument/2006/relationships/tags" Target="../tags/tag563.xml"/><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1.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9.xml"/><Relationship Id="rId2" Type="http://schemas.openxmlformats.org/officeDocument/2006/relationships/image" Target="../media/image3.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7" Type="http://schemas.openxmlformats.org/officeDocument/2006/relationships/notesSlide" Target="../notesSlides/notesSlide7.xml"/><Relationship Id="rId26" Type="http://schemas.openxmlformats.org/officeDocument/2006/relationships/slideLayout" Target="../slideLayouts/slideLayout1.xml"/><Relationship Id="rId25" Type="http://schemas.openxmlformats.org/officeDocument/2006/relationships/tags" Target="../tags/tag48.xml"/><Relationship Id="rId24" Type="http://schemas.openxmlformats.org/officeDocument/2006/relationships/tags" Target="../tags/tag47.xml"/><Relationship Id="rId23" Type="http://schemas.openxmlformats.org/officeDocument/2006/relationships/image" Target="../media/image4.png"/><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1" Type="http://schemas.openxmlformats.org/officeDocument/2006/relationships/notesSlide" Target="../notesSlides/notesSlide8.xml"/><Relationship Id="rId20" Type="http://schemas.openxmlformats.org/officeDocument/2006/relationships/slideLayout" Target="../slideLayouts/slideLayout1.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1" Type="http://schemas.openxmlformats.org/officeDocument/2006/relationships/notesSlide" Target="../notesSlides/notesSlide9.xml"/><Relationship Id="rId20" Type="http://schemas.openxmlformats.org/officeDocument/2006/relationships/slideLayout" Target="../slideLayouts/slideLayout1.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474345" y="138430"/>
            <a:ext cx="8195310" cy="4744085"/>
          </a:xfrm>
          <a:prstGeom prst="rect">
            <a:avLst/>
          </a:prstGeom>
        </p:spPr>
      </p:pic>
      <p:sp>
        <p:nvSpPr>
          <p:cNvPr id="16" name="文本框 15"/>
          <p:cNvSpPr txBox="1"/>
          <p:nvPr/>
        </p:nvSpPr>
        <p:spPr>
          <a:xfrm>
            <a:off x="1676400" y="1068705"/>
            <a:ext cx="5791200" cy="722630"/>
          </a:xfrm>
          <a:prstGeom prst="rect">
            <a:avLst/>
          </a:prstGeom>
          <a:noFill/>
        </p:spPr>
        <p:txBody>
          <a:bodyPr wrap="none" rtlCol="0">
            <a:noAutofit/>
          </a:bodyPr>
          <a:lstStyle/>
          <a:p>
            <a:pPr algn="l"/>
            <a:r>
              <a:rPr lang="zh-CN" altLang="en-US" sz="4400" b="1" dirty="0">
                <a:solidFill>
                  <a:schemeClr val="bg1"/>
                </a:solidFill>
              </a:rPr>
              <a:t>《学前教育基础知识》</a:t>
            </a:r>
            <a:endParaRPr lang="zh-CN" altLang="en-US" sz="4400" b="1" dirty="0">
              <a:solidFill>
                <a:schemeClr val="bg1"/>
              </a:solidFill>
            </a:endParaRPr>
          </a:p>
        </p:txBody>
      </p:sp>
      <p:sp>
        <p:nvSpPr>
          <p:cNvPr id="17" name="文本框 16"/>
          <p:cNvSpPr txBox="1"/>
          <p:nvPr/>
        </p:nvSpPr>
        <p:spPr>
          <a:xfrm>
            <a:off x="1682115" y="1976755"/>
            <a:ext cx="5483860" cy="1391285"/>
          </a:xfrm>
          <a:prstGeom prst="rect">
            <a:avLst/>
          </a:prstGeom>
          <a:noFill/>
        </p:spPr>
        <p:txBody>
          <a:bodyPr wrap="square" rtlCol="0">
            <a:noAutofit/>
          </a:bodyPr>
          <a:lstStyle/>
          <a:p>
            <a:pPr algn="ctr">
              <a:lnSpc>
                <a:spcPct val="150000"/>
              </a:lnSpc>
            </a:pPr>
            <a:r>
              <a:rPr lang="zh-CN" altLang="en-US" sz="2800" b="1" dirty="0">
                <a:solidFill>
                  <a:schemeClr val="bg1"/>
                </a:solidFill>
              </a:rPr>
              <a:t>主题</a:t>
            </a:r>
            <a:r>
              <a:rPr lang="en-US" altLang="zh-CN" sz="2800" b="1" dirty="0">
                <a:solidFill>
                  <a:schemeClr val="bg1"/>
                </a:solidFill>
              </a:rPr>
              <a:t>10 </a:t>
            </a:r>
            <a:endParaRPr lang="en-US" altLang="zh-CN" sz="2800" b="1" dirty="0">
              <a:solidFill>
                <a:schemeClr val="bg1"/>
              </a:solidFill>
            </a:endParaRPr>
          </a:p>
          <a:p>
            <a:pPr algn="ctr">
              <a:lnSpc>
                <a:spcPct val="150000"/>
              </a:lnSpc>
            </a:pPr>
            <a:r>
              <a:rPr lang="zh-CN" altLang="en-US" sz="2800" b="1" dirty="0">
                <a:solidFill>
                  <a:schemeClr val="bg1"/>
                </a:solidFill>
              </a:rPr>
              <a:t>幼儿园与小学的衔接</a:t>
            </a:r>
            <a:endParaRPr lang="zh-CN" altLang="en-US" sz="2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par>
                          <p:cTn id="17" fill="hold">
                            <p:stCondLst>
                              <p:cond delay="29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（四）环境布置不同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276124" y="173463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65989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幼儿园的空间布局更注重</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游戏和活动区域</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，以满足幼儿玩耍和探索的需求。而小学则更注重学习区域的设置，如教室、图书馆、实验室等，以满足学生系统学习和课外活动的需要。</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algn="l" defTabSz="914400" fontAlgn="auto">
              <a:lnSpc>
                <a:spcPct val="100000"/>
              </a:lnSpc>
              <a:spcBef>
                <a:spcPts val="0"/>
              </a:spcBef>
              <a:spcAft>
                <a:spcPts val="0"/>
              </a:spcAft>
              <a:buClrTx/>
              <a:buSzTx/>
              <a:buFontTx/>
              <a:buNone/>
              <a:defRPr/>
            </a:pPr>
            <a:r>
              <a:rPr lang="zh-CN" altLang="en-US" sz="1600" b="1" noProof="0" dirty="0">
                <a:solidFill>
                  <a:prstClr val="black">
                    <a:lumMod val="75000"/>
                    <a:lumOff val="25000"/>
                  </a:prstClr>
                </a:solidFill>
                <a:latin typeface="微软雅黑" panose="020B0503020204020204" pitchFamily="34" charset="-122"/>
                <a:ea typeface="微软雅黑" panose="020B0503020204020204" pitchFamily="34" charset="-122"/>
                <a:sym typeface="+mn-ea"/>
              </a:rPr>
              <a:t>在空间布局上</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0"/>
          <a:stretch>
            <a:fillRect/>
          </a:stretch>
        </p:blipFill>
        <p:spPr>
          <a:xfrm>
            <a:off x="3472815" y="2406015"/>
            <a:ext cx="3242310" cy="2161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（四）环境布置不同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276124" y="173463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65989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幼儿园的环境通常</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色彩鲜艳，装饰充满童趣</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，如卡通图案、动物形象等，以吸引幼儿的注意力并激发他们的好奇心。相比之下，小学的环境布置更加简洁明了，更注重实用性和功能性。</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algn="l" defTabSz="914400" fontAlgn="auto">
              <a:lnSpc>
                <a:spcPct val="100000"/>
              </a:lnSpc>
              <a:spcBef>
                <a:spcPts val="0"/>
              </a:spcBef>
              <a:spcAft>
                <a:spcPts val="0"/>
              </a:spcAft>
              <a:buClrTx/>
              <a:buSzTx/>
              <a:buFontTx/>
              <a:buNone/>
              <a:defRPr/>
            </a:pPr>
            <a:r>
              <a:rPr lang="zh-CN" altLang="en-US" sz="1600" b="1" noProof="0" dirty="0">
                <a:solidFill>
                  <a:prstClr val="black">
                    <a:lumMod val="75000"/>
                    <a:lumOff val="25000"/>
                  </a:prstClr>
                </a:solidFill>
                <a:latin typeface="微软雅黑" panose="020B0503020204020204" pitchFamily="34" charset="-122"/>
                <a:ea typeface="微软雅黑" panose="020B0503020204020204" pitchFamily="34" charset="-122"/>
                <a:sym typeface="+mn-ea"/>
              </a:rPr>
              <a:t>在色彩与装饰上</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100" name="文本框 99"/>
          <p:cNvSpPr txBox="1"/>
          <p:nvPr>
            <p:custDataLst>
              <p:tags r:id="rId8"/>
            </p:custDataLst>
          </p:nvPr>
        </p:nvSpPr>
        <p:spPr>
          <a:xfrm>
            <a:off x="1972310" y="3213735"/>
            <a:ext cx="6808470" cy="386080"/>
          </a:xfrm>
          <a:prstGeom prst="rect">
            <a:avLst/>
          </a:prstGeom>
          <a:noFill/>
          <a:ln w="9525">
            <a:noFill/>
          </a:ln>
        </p:spPr>
        <p:txBody>
          <a:bodyPr wrap="square">
            <a:spAutoFit/>
          </a:bodyPr>
          <a:p>
            <a:pPr marR="0" indent="0" defTabSz="914400" fontAlgn="auto">
              <a:lnSpc>
                <a:spcPts val="2300"/>
              </a:lnSpc>
              <a:spcBef>
                <a:spcPts val="0"/>
              </a:spcBef>
              <a:spcAft>
                <a:spcPts val="0"/>
              </a:spcAft>
              <a:buClrTx/>
              <a:buSzTx/>
              <a:buFontTx/>
              <a:buNone/>
              <a:defRPr/>
            </a:pPr>
            <a:r>
              <a:rPr lang="en-US" altLang="zh-CN" sz="1400" b="0" noProof="0" dirty="0">
                <a:solidFill>
                  <a:prstClr val="black">
                    <a:lumMod val="95000"/>
                    <a:lumOff val="5000"/>
                  </a:prstClr>
                </a:solidFill>
                <a:latin typeface="黑体" panose="02010609060101010101" charset="-122"/>
                <a:ea typeface="黑体" panose="02010609060101010101" charset="-122"/>
              </a:rPr>
              <a:t>  </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9"/>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0"/>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pic>
        <p:nvPicPr>
          <p:cNvPr id="2" name="图片 1" descr="123_5802"/>
          <p:cNvPicPr>
            <a:picLocks noChangeAspect="1"/>
          </p:cNvPicPr>
          <p:nvPr/>
        </p:nvPicPr>
        <p:blipFill>
          <a:blip r:embed="rId11"/>
          <a:stretch>
            <a:fillRect/>
          </a:stretch>
        </p:blipFill>
        <p:spPr>
          <a:xfrm>
            <a:off x="3826510" y="2332990"/>
            <a:ext cx="2820670" cy="1880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1041919"/>
            <a:ext cx="500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（五）社会及成人对儿童的要求和期望不同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276124" y="209975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659890"/>
            <a:ext cx="6807835" cy="155194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社会及成人对幼儿园儿童的要求和期望相对较为宽松，主要关注儿童的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身心健康、快乐成长以及良好习惯</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的养成。成人更多地以</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游戏、活动</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等方式引导儿童探索、学习和交往。社会及成人对小学儿童的要求和期望相对较高，期望他们能够在学科学习上有所表现，掌握一定的知识和技能。成人对小学儿童的要求也更加具体和严格，需要他们遵守学校纪律，完成课后作业，为将来的学习打下基础。</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8"/>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（一）身体适应方面</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731645"/>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首先，是作息时间的改变。</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其次，学习强度的增大。</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常见困难</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6900" y="280670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教育策略</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26289" y="2955910"/>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310324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首先，家长可以帮助孩子逐步调整作息时间。</a:t>
            </a:r>
            <a:endParaRPr lang="en-US" altLang="zh-CN"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其次，鼓励孩子多参与户外活动，进行体育锻炼。</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再次，家长和教师可以根据孩子的实际情况，合理安排学习任务。</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同时，也要关注孩子的情绪变化。</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三、幼儿入学后面临的困难及教育策略</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（二）社会适应方面</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3580" y="167132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首先，环境适应困难。</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其次，规则适应困难。</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再次，人际交往困难。</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常见困难</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6900" y="280670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教育策略</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26289" y="2955910"/>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310324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首先，家长和教师要提前准备。</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其次，家长和教师要逐步引导。</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再次，学校可以创设良好环境，营造温馨、舒适的氛围，减轻幼儿的紧张感。</a:t>
            </a:r>
            <a:r>
              <a:rPr lang="en-US" altLang="zh-CN" sz="1400" b="0" noProof="0" dirty="0">
                <a:solidFill>
                  <a:prstClr val="black">
                    <a:lumMod val="95000"/>
                    <a:lumOff val="5000"/>
                  </a:prstClr>
                </a:solidFill>
                <a:latin typeface="黑体" panose="02010609060101010101" charset="-122"/>
                <a:ea typeface="黑体" panose="02010609060101010101" charset="-122"/>
              </a:rPr>
              <a:t>  </a:t>
            </a:r>
            <a:endParaRPr lang="en-US" altLang="zh-CN"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最后，家长可以教孩子一些基本的社交技巧，鼓励孩子参加集体活动。</a:t>
            </a:r>
            <a:endParaRPr lang="en-US" altLang="zh-CN"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三、幼儿入学后面临的困难及教育策略</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（三）心理适应方面</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3580" y="167132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首先，幼儿离开熟悉的家庭环境，进入陌生的学校，可能产生分离焦虑现象。</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其次，幼儿需要适应新的学习方式和要求，可能会导致焦虑或厌学情绪。</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最后，面对新环境和新同学，幼儿可能会因为自己的不足而感到自卑。</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常见困难</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6900" y="280670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教育策略</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26289" y="2955910"/>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310324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首先，教师和家长应给予幼儿足够的关爱和支持，让他们感受到温暖和安全感。</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其次，教师和家长应关注幼儿的优点和进步，及时给予肯定和表扬。</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同时，可以组织一些团队活动或游戏，让幼儿在参与中展示自己的能力和才华。</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最后，注重情感支持。家长要关注孩子的情感需求，给予足够的关爱和支持。</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三、幼儿入学后面临的困难及教育策略</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（四）学习适应方面</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3580" y="167132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首先，学习环境与方式的改变。</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其次，学科知识的增加。</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最后，时间管理和自律能力的培养。</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常见困难</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6900" y="280670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教育策略</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26289" y="2955910"/>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310324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首先，逐步过渡，做好铺垫。</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其次，激发学习兴趣。</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再次，缓解学习压力。</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最后，加强家校合作。</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三、幼儿入学后面临的困难及教育策略</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a:off x="311049" y="1448245"/>
            <a:ext cx="1501663" cy="671415"/>
            <a:chOff x="465719" y="1295954"/>
            <a:chExt cx="1658494" cy="740511"/>
          </a:xfrm>
        </p:grpSpPr>
        <p:sp>
          <p:nvSpPr>
            <p:cNvPr id="38" name="Freeform 1"/>
            <p:cNvSpPr>
              <a:spLocks noChangeArrowheads="1"/>
            </p:cNvSpPr>
            <p:nvPr>
              <p:custDataLst>
                <p:tags r:id="rId3"/>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4"/>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5"/>
            </p:custDataLst>
          </p:nvPr>
        </p:nvSpPr>
        <p:spPr>
          <a:xfrm>
            <a:off x="1973580" y="167132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幼儿园和小学教师需要在考虑</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阶段性</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的同时兼顾</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连续性</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，为儿童创造一个既有趣又有挑战性的学习环境，让他们能够在游戏中学习、在探索中成长，逐渐适应并胜任小学的学习任务，确保儿童能够在身心上得到顺利的发展。</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6"/>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（一）帮助幼儿更好地适应入学生活</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7"/>
            </p:custDataLst>
          </p:nvPr>
        </p:nvSpPr>
        <p:spPr>
          <a:xfrm>
            <a:off x="1866900" y="280670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（二）为幼儿终身发展奠定基础</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8"/>
            </p:custDataLst>
          </p:nvPr>
        </p:nvGrpSpPr>
        <p:grpSpPr>
          <a:xfrm>
            <a:off x="326289" y="2955910"/>
            <a:ext cx="1501663" cy="702856"/>
            <a:chOff x="1372486" y="3793072"/>
            <a:chExt cx="6146978" cy="2804667"/>
          </a:xfrm>
        </p:grpSpPr>
        <p:sp>
          <p:nvSpPr>
            <p:cNvPr id="50" name="Freeform 1"/>
            <p:cNvSpPr>
              <a:spLocks noChangeArrowheads="1"/>
            </p:cNvSpPr>
            <p:nvPr>
              <p:custDataLst>
                <p:tags r:id="rId9"/>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0"/>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1"/>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2"/>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3"/>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4"/>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5"/>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6"/>
            </p:custDataLst>
          </p:nvPr>
        </p:nvSpPr>
        <p:spPr>
          <a:xfrm>
            <a:off x="1972945" y="310324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首先，幼小衔接有助于培养幼儿的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适应能力</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其次，幼小衔接有助于培养幼儿的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学习兴趣和习惯</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此外，幼小衔接还有助于培养幼儿的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社交能力和情感发展</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最后，幼小衔接时期也是幼儿</a:t>
            </a:r>
            <a:r>
              <a:rPr lang="zh-CN" altLang="en-US" sz="1400" b="1" u="sng" noProof="0" dirty="0">
                <a:solidFill>
                  <a:prstClr val="black">
                    <a:lumMod val="95000"/>
                    <a:lumOff val="5000"/>
                  </a:prstClr>
                </a:solidFill>
                <a:latin typeface="黑体" panose="02010609060101010101" charset="-122"/>
                <a:ea typeface="黑体" panose="02010609060101010101" charset="-122"/>
              </a:rPr>
              <a:t>个性形成</a:t>
            </a:r>
            <a:r>
              <a:rPr lang="zh-CN" altLang="en-US" sz="1400" b="0" noProof="0" dirty="0">
                <a:solidFill>
                  <a:prstClr val="black">
                    <a:lumMod val="95000"/>
                    <a:lumOff val="5000"/>
                  </a:prstClr>
                </a:solidFill>
                <a:latin typeface="黑体" panose="02010609060101010101" charset="-122"/>
                <a:ea typeface="黑体" panose="02010609060101010101" charset="-122"/>
              </a:rPr>
              <a:t>的关键时期。</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8"/>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四、幼儿园与小学衔接的意义与任务</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3" name="矩形: 圆角 5"/>
          <p:cNvSpPr/>
          <p:nvPr>
            <p:custDataLst>
              <p:tags r:id="rId2"/>
            </p:custDataLst>
          </p:nvPr>
        </p:nvSpPr>
        <p:spPr>
          <a:xfrm>
            <a:off x="1403985" y="1126490"/>
            <a:ext cx="6223000" cy="298831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800" dirty="0">
              <a:solidFill>
                <a:schemeClr val="tx1"/>
              </a:solidFill>
            </a:endParaRPr>
          </a:p>
        </p:txBody>
      </p:sp>
      <p:sp>
        <p:nvSpPr>
          <p:cNvPr id="100" name="文本框 99"/>
          <p:cNvSpPr txBox="1"/>
          <p:nvPr/>
        </p:nvSpPr>
        <p:spPr>
          <a:xfrm>
            <a:off x="1587500" y="1461135"/>
            <a:ext cx="5212080" cy="2089150"/>
          </a:xfrm>
          <a:prstGeom prst="rect">
            <a:avLst/>
          </a:prstGeom>
          <a:noFill/>
          <a:ln w="9525">
            <a:noFill/>
          </a:ln>
        </p:spPr>
        <p:txBody>
          <a:bodyPr>
            <a:noAutofit/>
          </a:bodyPr>
          <a:p>
            <a:pPr indent="0" algn="l" fontAlgn="auto">
              <a:lnSpc>
                <a:spcPct val="150000"/>
              </a:lnSpc>
            </a:pPr>
            <a:r>
              <a:rPr lang="zh-CN" altLang="en-US" sz="1600" b="1" noProof="0" dirty="0">
                <a:ln>
                  <a:noFill/>
                </a:ln>
                <a:effectLst/>
                <a:uLnTx/>
                <a:uFillTx/>
                <a:latin typeface="微软雅黑" panose="020B0503020204020204" pitchFamily="34" charset="-122"/>
                <a:ea typeface="微软雅黑" panose="020B0503020204020204" pitchFamily="34" charset="-122"/>
              </a:rPr>
              <a:t>一、</a:t>
            </a: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简答题</a:t>
            </a:r>
            <a:endParaRPr lang="zh-CN" altLang="en-US" sz="1600" b="0" noProof="0" dirty="0">
              <a:ln>
                <a:noFill/>
              </a:ln>
              <a:effectLst/>
              <a:uLnTx/>
              <a:uFillTx/>
              <a:latin typeface="黑体" panose="02010609060101010101" charset="-122"/>
              <a:ea typeface="黑体" panose="02010609060101010101" charset="-122"/>
            </a:endParaRPr>
          </a:p>
          <a:p>
            <a:pPr indent="0" algn="l" fontAlgn="auto">
              <a:lnSpc>
                <a:spcPct val="150000"/>
              </a:lnSpc>
            </a:pPr>
            <a:r>
              <a:rPr lang="en-US" altLang="zh-CN" sz="1600" b="0" noProof="0" dirty="0">
                <a:ln>
                  <a:noFill/>
                </a:ln>
                <a:effectLst/>
                <a:uLnTx/>
                <a:uFillTx/>
                <a:latin typeface="黑体" panose="02010609060101010101" charset="-122"/>
                <a:ea typeface="黑体" panose="02010609060101010101" charset="-122"/>
              </a:rPr>
              <a:t>  </a:t>
            </a:r>
            <a:r>
              <a:rPr lang="zh-CN" altLang="en-US" sz="1600" b="0" noProof="0" dirty="0">
                <a:ln>
                  <a:noFill/>
                </a:ln>
                <a:effectLst/>
                <a:uLnTx/>
                <a:uFillTx/>
                <a:latin typeface="黑体" panose="02010609060101010101" charset="-122"/>
                <a:ea typeface="黑体" panose="02010609060101010101" charset="-122"/>
              </a:rPr>
              <a:t>1.</a:t>
            </a:r>
            <a:r>
              <a:rPr lang="zh-CN" altLang="en-US" sz="1600" noProof="0" dirty="0">
                <a:ln>
                  <a:noFill/>
                </a:ln>
                <a:effectLst/>
                <a:uLnTx/>
                <a:uFillTx/>
                <a:latin typeface="黑体" panose="02010609060101010101" charset="-122"/>
                <a:ea typeface="黑体" panose="02010609060101010101" charset="-122"/>
              </a:rPr>
              <a:t>幼儿园教育与小学教育的差异。</a:t>
            </a:r>
            <a:endParaRPr lang="zh-CN" altLang="en-US" sz="1600" noProof="0" dirty="0">
              <a:ln>
                <a:noFill/>
              </a:ln>
              <a:effectLst/>
              <a:uLnTx/>
              <a:uFillTx/>
              <a:latin typeface="黑体" panose="02010609060101010101" charset="-122"/>
              <a:ea typeface="黑体" panose="02010609060101010101" charset="-122"/>
            </a:endParaRPr>
          </a:p>
          <a:p>
            <a:pPr indent="0" algn="l" fontAlgn="auto">
              <a:lnSpc>
                <a:spcPct val="150000"/>
              </a:lnSpc>
            </a:pPr>
            <a:r>
              <a:rPr lang="en-US" altLang="zh-CN" sz="1600" noProof="0" dirty="0">
                <a:ln>
                  <a:noFill/>
                </a:ln>
                <a:effectLst/>
                <a:uLnTx/>
                <a:uFillTx/>
                <a:latin typeface="黑体" panose="02010609060101010101" charset="-122"/>
                <a:ea typeface="黑体" panose="02010609060101010101" charset="-122"/>
              </a:rPr>
              <a:t>  </a:t>
            </a:r>
            <a:r>
              <a:rPr lang="zh-CN" altLang="en-US" sz="1600" noProof="0" dirty="0">
                <a:ln>
                  <a:noFill/>
                </a:ln>
                <a:effectLst/>
                <a:uLnTx/>
                <a:uFillTx/>
                <a:latin typeface="黑体" panose="02010609060101010101" charset="-122"/>
                <a:ea typeface="黑体" panose="02010609060101010101" charset="-122"/>
              </a:rPr>
              <a:t>2.幼儿园与小学衔接的意义与任务。</a:t>
            </a:r>
            <a:endParaRPr lang="zh-CN" altLang="en-US" sz="1600" noProof="0" dirty="0">
              <a:ln>
                <a:noFill/>
              </a:ln>
              <a:effectLst/>
              <a:uLnTx/>
              <a:uFillTx/>
              <a:latin typeface="黑体" panose="02010609060101010101" charset="-122"/>
              <a:ea typeface="黑体" panose="02010609060101010101" charset="-122"/>
            </a:endParaRPr>
          </a:p>
          <a:p>
            <a:pPr indent="0" algn="l" fontAlgn="auto">
              <a:lnSpc>
                <a:spcPct val="150000"/>
              </a:lnSpc>
            </a:pPr>
            <a:r>
              <a:rPr lang="zh-CN" altLang="en-US" sz="1600" b="1" noProof="0" dirty="0">
                <a:ln>
                  <a:noFill/>
                </a:ln>
                <a:effectLst/>
                <a:uLnTx/>
                <a:uFillTx/>
                <a:latin typeface="微软雅黑" panose="020B0503020204020204" pitchFamily="34" charset="-122"/>
                <a:ea typeface="微软雅黑" panose="020B0503020204020204" pitchFamily="34" charset="-122"/>
              </a:rPr>
              <a:t>二、论述题</a:t>
            </a:r>
            <a:endParaRPr lang="zh-CN" altLang="en-US" sz="1600" b="0" noProof="0" dirty="0">
              <a:ln>
                <a:noFill/>
              </a:ln>
              <a:effectLst/>
              <a:uLnTx/>
              <a:uFillTx/>
              <a:latin typeface="黑体" panose="02010609060101010101" charset="-122"/>
              <a:ea typeface="黑体" panose="02010609060101010101" charset="-122"/>
            </a:endParaRPr>
          </a:p>
          <a:p>
            <a:pPr algn="l" fontAlgn="auto">
              <a:lnSpc>
                <a:spcPct val="150000"/>
              </a:lnSpc>
              <a:buClrTx/>
              <a:buSzTx/>
              <a:buNone/>
            </a:pPr>
            <a:r>
              <a:rPr lang="en-US" altLang="zh-CN" sz="1600" b="0" noProof="0" dirty="0">
                <a:ln>
                  <a:noFill/>
                </a:ln>
                <a:effectLst/>
                <a:uLnTx/>
                <a:uFillTx/>
                <a:latin typeface="黑体" panose="02010609060101010101" charset="-122"/>
                <a:ea typeface="黑体" panose="02010609060101010101" charset="-122"/>
              </a:rPr>
              <a:t>  </a:t>
            </a:r>
            <a:r>
              <a:rPr lang="zh-CN" altLang="en-US" sz="1600" b="0" noProof="0" dirty="0">
                <a:ln>
                  <a:noFill/>
                </a:ln>
                <a:effectLst/>
                <a:uLnTx/>
                <a:uFillTx/>
                <a:latin typeface="黑体" panose="02010609060101010101" charset="-122"/>
                <a:ea typeface="黑体" panose="02010609060101010101" charset="-122"/>
              </a:rPr>
              <a:t>1.结合实际论述幼儿入学后面临的困难及教育策略。</a:t>
            </a:r>
            <a:endParaRPr lang="zh-CN" altLang="en-US" sz="1600" b="0" noProof="0" dirty="0">
              <a:ln>
                <a:noFill/>
              </a:ln>
              <a:effectLst/>
              <a:uLnTx/>
              <a:uFillTx/>
              <a:latin typeface="黑体" panose="02010609060101010101" charset="-122"/>
              <a:ea typeface="黑体" panose="02010609060101010101" charset="-122"/>
            </a:endParaRPr>
          </a:p>
        </p:txBody>
      </p:sp>
      <p:sp>
        <p:nvSpPr>
          <p:cNvPr id="7" name="文本框 6"/>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同步训练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721995" y="1460500"/>
            <a:ext cx="3282315" cy="1891665"/>
          </a:xfrm>
          <a:prstGeom prst="rect">
            <a:avLst/>
          </a:prstGeom>
        </p:spPr>
      </p:pic>
      <p:sp>
        <p:nvSpPr>
          <p:cNvPr id="16" name="文本框 15"/>
          <p:cNvSpPr txBox="1"/>
          <p:nvPr/>
        </p:nvSpPr>
        <p:spPr>
          <a:xfrm>
            <a:off x="1443990" y="1938655"/>
            <a:ext cx="1967230" cy="829945"/>
          </a:xfrm>
          <a:prstGeom prst="rect">
            <a:avLst/>
          </a:prstGeom>
          <a:no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探寻</a:t>
            </a:r>
            <a:r>
              <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4004012" y="2009139"/>
            <a:ext cx="5059680" cy="583565"/>
          </a:xfrm>
          <a:prstGeom prst="rect">
            <a:avLst/>
          </a:prstGeom>
          <a:noFill/>
        </p:spPr>
        <p:txBody>
          <a:bodyPr wrap="none" rtlCol="0">
            <a:spAutoFit/>
          </a:bodyPr>
          <a:lstStyle/>
          <a:p>
            <a:pPr algn="l"/>
            <a:r>
              <a:rPr lang="zh-CN" altLang="en-US" sz="3200" b="1" dirty="0">
                <a:solidFill>
                  <a:srgbClr val="1A5D5C"/>
                </a:solidFill>
              </a:rPr>
              <a:t>幼小衔接工作的内容和方法</a:t>
            </a:r>
            <a:endParaRPr lang="zh-CN" altLang="en-US" sz="3200" b="1" dirty="0">
              <a:solidFill>
                <a:srgbClr val="1A5D5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80035" y="245745"/>
            <a:ext cx="1437005" cy="46037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录</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 name="Picture 4" descr="cloud.png"/>
          <p:cNvPicPr>
            <a:picLocks noChangeAspect="1"/>
          </p:cNvPicPr>
          <p:nvPr>
            <p:custDataLst>
              <p:tags r:id="rId2"/>
            </p:custDataLst>
          </p:nvPr>
        </p:nvPicPr>
        <p:blipFill>
          <a:blip r:embed="rId3" cstate="print"/>
          <a:stretch>
            <a:fillRect/>
          </a:stretch>
        </p:blipFill>
        <p:spPr>
          <a:xfrm>
            <a:off x="715010" y="887730"/>
            <a:ext cx="2623820" cy="1512570"/>
          </a:xfrm>
          <a:prstGeom prst="rect">
            <a:avLst/>
          </a:prstGeom>
        </p:spPr>
      </p:pic>
      <p:sp>
        <p:nvSpPr>
          <p:cNvPr id="16" name="文本框 15"/>
          <p:cNvSpPr txBox="1"/>
          <p:nvPr>
            <p:custDataLst>
              <p:tags r:id="rId4"/>
            </p:custDataLst>
          </p:nvPr>
        </p:nvSpPr>
        <p:spPr>
          <a:xfrm>
            <a:off x="1397000" y="1332230"/>
            <a:ext cx="1259840" cy="623570"/>
          </a:xfrm>
          <a:prstGeom prst="rect">
            <a:avLst/>
          </a:prstGeom>
          <a:noFill/>
        </p:spPr>
        <p:txBody>
          <a:bodyPr wrap="none" rtlCol="0">
            <a:noAutofit/>
          </a:bodyPr>
          <a:lstStyle/>
          <a:p>
            <a:pPr algn="ctr"/>
            <a:r>
              <a:rPr lang="zh-CN" altLang="en-US" sz="3200" b="1" dirty="0">
                <a:solidFill>
                  <a:schemeClr val="bg1"/>
                </a:solidFill>
                <a:latin typeface="黑体" panose="02010609060101010101" charset="-122"/>
                <a:ea typeface="黑体" panose="02010609060101010101" charset="-122"/>
                <a:cs typeface="黑体" panose="02010609060101010101" charset="-122"/>
              </a:rPr>
              <a:t>探寻</a:t>
            </a:r>
            <a:r>
              <a:rPr lang="en-US" altLang="zh-CN" sz="3200" b="1" dirty="0">
                <a:solidFill>
                  <a:schemeClr val="bg1"/>
                </a:solidFill>
                <a:latin typeface="黑体" panose="02010609060101010101" charset="-122"/>
                <a:ea typeface="黑体" panose="02010609060101010101" charset="-122"/>
                <a:cs typeface="黑体" panose="02010609060101010101" charset="-122"/>
              </a:rPr>
              <a:t>1</a:t>
            </a:r>
            <a:endParaRPr lang="en-US" altLang="zh-CN" sz="3200" b="1" dirty="0">
              <a:solidFill>
                <a:schemeClr val="bg1"/>
              </a:solidFill>
              <a:latin typeface="黑体" panose="02010609060101010101" charset="-122"/>
              <a:ea typeface="黑体" panose="02010609060101010101" charset="-122"/>
              <a:cs typeface="黑体" panose="02010609060101010101" charset="-122"/>
            </a:endParaRPr>
          </a:p>
        </p:txBody>
      </p:sp>
      <p:sp>
        <p:nvSpPr>
          <p:cNvPr id="13" name="文本框 12"/>
          <p:cNvSpPr txBox="1"/>
          <p:nvPr>
            <p:custDataLst>
              <p:tags r:id="rId5"/>
            </p:custDataLst>
          </p:nvPr>
        </p:nvSpPr>
        <p:spPr>
          <a:xfrm>
            <a:off x="3338830" y="1480820"/>
            <a:ext cx="3250565" cy="576580"/>
          </a:xfrm>
          <a:prstGeom prst="rect">
            <a:avLst/>
          </a:prstGeom>
          <a:noFill/>
        </p:spPr>
        <p:txBody>
          <a:bodyPr wrap="none" rtlCol="0">
            <a:noAutofit/>
          </a:bodyPr>
          <a:lstStyle/>
          <a:p>
            <a:pPr algn="l"/>
            <a:r>
              <a:rPr lang="zh-CN" altLang="en-US" sz="3200" b="1" dirty="0">
                <a:solidFill>
                  <a:srgbClr val="1A5D5C"/>
                </a:solidFill>
              </a:rPr>
              <a:t>幼小衔接概述</a:t>
            </a:r>
            <a:endParaRPr lang="zh-CN" altLang="en-US" sz="3200" b="1" dirty="0">
              <a:solidFill>
                <a:srgbClr val="1A5D5C"/>
              </a:solidFill>
            </a:endParaRPr>
          </a:p>
        </p:txBody>
      </p:sp>
      <p:sp>
        <p:nvSpPr>
          <p:cNvPr id="19" name="文本框 18"/>
          <p:cNvSpPr txBox="1"/>
          <p:nvPr>
            <p:custDataLst>
              <p:tags r:id="rId6"/>
            </p:custDataLst>
          </p:nvPr>
        </p:nvSpPr>
        <p:spPr>
          <a:xfrm>
            <a:off x="3338830" y="3056890"/>
            <a:ext cx="5059680" cy="583565"/>
          </a:xfrm>
          <a:prstGeom prst="rect">
            <a:avLst/>
          </a:prstGeom>
          <a:noFill/>
        </p:spPr>
        <p:txBody>
          <a:bodyPr wrap="square" rtlCol="0">
            <a:spAutoFit/>
          </a:bodyPr>
          <a:lstStyle/>
          <a:p>
            <a:pPr algn="l"/>
            <a:r>
              <a:rPr lang="zh-CN" altLang="en-US" sz="3200" b="1" dirty="0">
                <a:solidFill>
                  <a:srgbClr val="1A5D5C"/>
                </a:solidFill>
              </a:rPr>
              <a:t>幼小衔接工作的内容和方法</a:t>
            </a:r>
            <a:endParaRPr lang="zh-CN" altLang="en-US" sz="3200" b="1" dirty="0">
              <a:solidFill>
                <a:srgbClr val="1A5D5C"/>
              </a:solidFill>
            </a:endParaRPr>
          </a:p>
        </p:txBody>
      </p:sp>
      <p:pic>
        <p:nvPicPr>
          <p:cNvPr id="3" name="Picture 4" descr="cloud.png"/>
          <p:cNvPicPr>
            <a:picLocks noChangeAspect="1"/>
          </p:cNvPicPr>
          <p:nvPr>
            <p:custDataLst>
              <p:tags r:id="rId7"/>
            </p:custDataLst>
          </p:nvPr>
        </p:nvPicPr>
        <p:blipFill>
          <a:blip r:embed="rId3" cstate="print"/>
          <a:stretch>
            <a:fillRect/>
          </a:stretch>
        </p:blipFill>
        <p:spPr>
          <a:xfrm>
            <a:off x="670560" y="2526030"/>
            <a:ext cx="2623820" cy="1512570"/>
          </a:xfrm>
          <a:prstGeom prst="rect">
            <a:avLst/>
          </a:prstGeom>
        </p:spPr>
      </p:pic>
      <p:sp>
        <p:nvSpPr>
          <p:cNvPr id="6" name="文本框 5"/>
          <p:cNvSpPr txBox="1"/>
          <p:nvPr>
            <p:custDataLst>
              <p:tags r:id="rId8"/>
            </p:custDataLst>
          </p:nvPr>
        </p:nvSpPr>
        <p:spPr>
          <a:xfrm>
            <a:off x="1352550" y="2970530"/>
            <a:ext cx="1259840" cy="623570"/>
          </a:xfrm>
          <a:prstGeom prst="rect">
            <a:avLst/>
          </a:prstGeom>
          <a:noFill/>
        </p:spPr>
        <p:txBody>
          <a:bodyPr wrap="none" rtlCol="0">
            <a:noAutofit/>
          </a:bodyPr>
          <a:p>
            <a:pPr algn="ctr"/>
            <a:r>
              <a:rPr lang="zh-CN" altLang="en-US" sz="3200" b="1" dirty="0">
                <a:solidFill>
                  <a:schemeClr val="bg1"/>
                </a:solidFill>
                <a:latin typeface="黑体" panose="02010609060101010101" charset="-122"/>
                <a:ea typeface="黑体" panose="02010609060101010101" charset="-122"/>
                <a:cs typeface="黑体" panose="02010609060101010101" charset="-122"/>
              </a:rPr>
              <a:t>探寻</a:t>
            </a:r>
            <a:r>
              <a:rPr lang="en-US" altLang="zh-CN" sz="3200" b="1" dirty="0">
                <a:solidFill>
                  <a:schemeClr val="bg1"/>
                </a:solidFill>
                <a:latin typeface="黑体" panose="02010609060101010101" charset="-122"/>
                <a:ea typeface="黑体" panose="02010609060101010101" charset="-122"/>
                <a:cs typeface="黑体" panose="02010609060101010101" charset="-122"/>
              </a:rPr>
              <a:t>2</a:t>
            </a:r>
            <a:endParaRPr lang="en-US" altLang="zh-CN" sz="3200" b="1"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850"/>
                            </p:stCondLst>
                            <p:childTnLst>
                              <p:par>
                                <p:cTn id="22" presetID="10" presetClass="entr" presetSubtype="0" fill="hold" grpId="0" nodeType="afterEffect">
                                  <p:stCondLst>
                                    <p:cond delay="0"/>
                                  </p:stCondLst>
                                  <p:iterate type="lt">
                                    <p:tmPct val="14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3119"/>
                            </p:stCondLst>
                            <p:childTnLst>
                              <p:par>
                                <p:cTn id="31" presetID="31"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P spid="19"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1" name="圆角矩形 10"/>
          <p:cNvSpPr/>
          <p:nvPr>
            <p:custDataLst>
              <p:tags r:id="rId2"/>
            </p:custDataLst>
          </p:nvPr>
        </p:nvSpPr>
        <p:spPr>
          <a:xfrm>
            <a:off x="565150" y="1154430"/>
            <a:ext cx="8002270" cy="297434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ts val="2300"/>
              </a:lnSpc>
            </a:pPr>
            <a:r>
              <a:rPr lang="en-US" sz="1400" spc="160" dirty="0">
                <a:solidFill>
                  <a:schemeClr val="tx1">
                    <a:lumMod val="95000"/>
                    <a:lumOff val="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琪琪刚上一年级，最近妈妈发现她自理能力比较弱，学习用具总是丢三落四的。于是，琪琪妈妈向班主任李老师反映了心中的困惑：</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为什么孩子怎么还没有在幼儿园时表现好呢</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经过和李老师沟通，才知道琪琪的表现是幼儿园向小学过渡这一特殊时期引起的不适应症状。琪琪妈妈通过向老师请教、查阅相关资料，了解到造成这种不适应的原因，很快调整好自己的教育方式。她和孩子进行了耐心沟通，和女儿一起编制了一份作息时间表，帮助琪琪养成早睡早起、按时完成作业的好习惯。经过近半年的努力，琪琪慢慢适应了小学紧张活泼的生活方式。</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endPar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   </a:t>
            </a:r>
            <a:r>
              <a:rPr lang="zh-CN"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思考：</a:t>
            </a:r>
            <a:r>
              <a:rPr lang="zh-CN" altLang="en-US"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为什么幼儿在进入小学后会出现不适应的情况？我们该如何帮助他们顺利过渡呢？</a:t>
            </a:r>
            <a:endParaRPr lang="zh-CN" altLang="en-US"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endParaRPr>
          </a:p>
        </p:txBody>
      </p:sp>
      <p:sp>
        <p:nvSpPr>
          <p:cNvPr id="3" name="文本框 2"/>
          <p:cNvSpPr txBox="1"/>
          <p:nvPr/>
        </p:nvSpPr>
        <p:spPr>
          <a:xfrm>
            <a:off x="250190" y="254635"/>
            <a:ext cx="1467485" cy="471805"/>
          </a:xfrm>
          <a:prstGeom prst="rect">
            <a:avLst/>
          </a:prstGeom>
          <a:noFill/>
        </p:spPr>
        <p:txBody>
          <a:bodyPr wrap="square" rtlCol="0">
            <a:noAutofit/>
          </a:bodyPr>
          <a:p>
            <a:pPr algn="ctr"/>
            <a:r>
              <a:rPr lang="zh-CN" altLang="en-US" sz="2400" b="1" dirty="0"/>
              <a:t>案例分析</a:t>
            </a:r>
            <a:endParaRPr lang="zh-CN" altLang="en-US" sz="2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一、幼小衔接工作的指导思想</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0" name="TextBox 10"/>
          <p:cNvSpPr txBox="1"/>
          <p:nvPr>
            <p:custDataLst>
              <p:tags r:id="rId4"/>
            </p:custDataLst>
          </p:nvPr>
        </p:nvSpPr>
        <p:spPr>
          <a:xfrm>
            <a:off x="1591945" y="1734185"/>
            <a:ext cx="7111365" cy="2284095"/>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长期性而非突击性</a:t>
            </a: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强调幼小衔接工作应该是一个</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持续、渐进</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的过程，而不是在幼儿即将升入小学时进行突击性的教育。</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这包括逐步引导幼儿适应小学的学习和生活环境，培养他们的</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学习兴趣和习惯</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，提高他们的</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社交能力和情感发展</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等。同时，教育者还需要</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与小学保持密切的沟通和合作</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，共同</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制定幼小衔接的计划和方案</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，确保两个阶段的教育能够顺畅衔接。</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
        <p:nvSpPr>
          <p:cNvPr id="31" name="等腰三角形 2"/>
          <p:cNvSpPr/>
          <p:nvPr>
            <p:custDataLst>
              <p:tags r:id="rId5"/>
            </p:custDataLst>
          </p:nvPr>
        </p:nvSpPr>
        <p:spPr bwMode="auto">
          <a:xfrm rot="2747878">
            <a:off x="537752" y="237027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TextBox 20"/>
          <p:cNvSpPr txBox="1"/>
          <p:nvPr>
            <p:custDataLst>
              <p:tags r:id="rId6"/>
            </p:custDataLst>
          </p:nvPr>
        </p:nvSpPr>
        <p:spPr>
          <a:xfrm>
            <a:off x="454025" y="1337945"/>
            <a:ext cx="532765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（一）长期性而非突击性</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par>
                                <p:cTn id="21" presetID="12" presetClass="entr" presetSubtype="4" fill="hold" grpId="0" nodeType="withEffect">
                                  <p:stCondLst>
                                    <p:cond delay="1000"/>
                                  </p:stCondLst>
                                  <p:iterate type="lt">
                                    <p:tmPct val="5983"/>
                                  </p:iterate>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300"/>
                                        <p:tgtEl>
                                          <p:spTgt spid="30"/>
                                        </p:tgtEl>
                                        <p:attrNameLst>
                                          <p:attrName>ppt_y</p:attrName>
                                        </p:attrNameLst>
                                      </p:cBhvr>
                                      <p:tavLst>
                                        <p:tav tm="0">
                                          <p:val>
                                            <p:strVal val="#ppt_y+#ppt_h*1.125000"/>
                                          </p:val>
                                        </p:tav>
                                        <p:tav tm="100000">
                                          <p:val>
                                            <p:strVal val="#ppt_y"/>
                                          </p:val>
                                        </p:tav>
                                      </p:tavLst>
                                    </p:anim>
                                    <p:animEffect transition="in" filter="wipe(up)">
                                      <p:cBhvr>
                                        <p:cTn id="24"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一、幼小衔接工作的指导思想</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0" name="TextBox 10"/>
          <p:cNvSpPr txBox="1"/>
          <p:nvPr>
            <p:custDataLst>
              <p:tags r:id="rId4"/>
            </p:custDataLst>
          </p:nvPr>
        </p:nvSpPr>
        <p:spPr>
          <a:xfrm>
            <a:off x="1591945" y="1734185"/>
            <a:ext cx="7111365" cy="2284095"/>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整体性而非单向性</a:t>
            </a: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，意味着在幼儿从幼儿园过渡到小学的过程中，需要全面考虑和整合各个方面的因素，而不是仅仅关注某一方面或单一的教育内容。</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首先，幼儿的</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身心发展具有整体性</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其次，</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教育内容具有整体性</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再次，</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合作主体具有整体性</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（家长、幼儿园和小学）</a:t>
            </a:r>
            <a:endPar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endParaRPr>
          </a:p>
        </p:txBody>
      </p:sp>
      <p:sp>
        <p:nvSpPr>
          <p:cNvPr id="31" name="等腰三角形 2"/>
          <p:cNvSpPr/>
          <p:nvPr>
            <p:custDataLst>
              <p:tags r:id="rId5"/>
            </p:custDataLst>
          </p:nvPr>
        </p:nvSpPr>
        <p:spPr bwMode="auto">
          <a:xfrm rot="2747878">
            <a:off x="537752" y="252775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TextBox 20"/>
          <p:cNvSpPr txBox="1"/>
          <p:nvPr>
            <p:custDataLst>
              <p:tags r:id="rId6"/>
            </p:custDataLst>
          </p:nvPr>
        </p:nvSpPr>
        <p:spPr>
          <a:xfrm>
            <a:off x="454025" y="1337945"/>
            <a:ext cx="532765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（二）整体性而非单向性</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par>
                                <p:cTn id="21" presetID="12" presetClass="entr" presetSubtype="4" fill="hold" grpId="0" nodeType="withEffect">
                                  <p:stCondLst>
                                    <p:cond delay="1000"/>
                                  </p:stCondLst>
                                  <p:iterate type="lt">
                                    <p:tmPct val="5983"/>
                                  </p:iterate>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300"/>
                                        <p:tgtEl>
                                          <p:spTgt spid="30"/>
                                        </p:tgtEl>
                                        <p:attrNameLst>
                                          <p:attrName>ppt_y</p:attrName>
                                        </p:attrNameLst>
                                      </p:cBhvr>
                                      <p:tavLst>
                                        <p:tav tm="0">
                                          <p:val>
                                            <p:strVal val="#ppt_y+#ppt_h*1.125000"/>
                                          </p:val>
                                        </p:tav>
                                        <p:tav tm="100000">
                                          <p:val>
                                            <p:strVal val="#ppt_y"/>
                                          </p:val>
                                        </p:tav>
                                      </p:tavLst>
                                    </p:anim>
                                    <p:animEffect transition="in" filter="wipe(up)">
                                      <p:cBhvr>
                                        <p:cTn id="24"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一、幼小衔接工作的指导思想</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0" name="TextBox 10"/>
          <p:cNvSpPr txBox="1"/>
          <p:nvPr>
            <p:custDataLst>
              <p:tags r:id="rId4"/>
            </p:custDataLst>
          </p:nvPr>
        </p:nvSpPr>
        <p:spPr>
          <a:xfrm>
            <a:off x="1591945" y="1734185"/>
            <a:ext cx="7111365" cy="2653665"/>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培养入学适应性而非小学化</a:t>
            </a: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，意味着在幼儿园和小学之间的过渡阶段，应当注重培养孩子的</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入学适应性</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，帮助他们逐步适应小学的学习和生活，而不是过早地让他们接触和学习小学的知识和教学方式。入学适应性包括孩子们</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对学校环境的适应、学习方式的适应、社交能力的适应</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等方面。通过培养孩子们的这些适应能力，可以帮助他们更好地适应学校生活，减轻他们的学习压力，提高他们的学习兴趣和积极性。</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endParaRPr>
          </a:p>
        </p:txBody>
      </p:sp>
      <p:sp>
        <p:nvSpPr>
          <p:cNvPr id="31" name="等腰三角形 2"/>
          <p:cNvSpPr/>
          <p:nvPr>
            <p:custDataLst>
              <p:tags r:id="rId5"/>
            </p:custDataLst>
          </p:nvPr>
        </p:nvSpPr>
        <p:spPr bwMode="auto">
          <a:xfrm rot="2747878">
            <a:off x="537752" y="252775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TextBox 20"/>
          <p:cNvSpPr txBox="1"/>
          <p:nvPr>
            <p:custDataLst>
              <p:tags r:id="rId6"/>
            </p:custDataLst>
          </p:nvPr>
        </p:nvSpPr>
        <p:spPr>
          <a:xfrm>
            <a:off x="454025" y="1337945"/>
            <a:ext cx="532765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（三）培养入学适应性而非小学化</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par>
                                <p:cTn id="21" presetID="12" presetClass="entr" presetSubtype="4" fill="hold" grpId="0" nodeType="withEffect">
                                  <p:stCondLst>
                                    <p:cond delay="1000"/>
                                  </p:stCondLst>
                                  <p:iterate type="lt">
                                    <p:tmPct val="5983"/>
                                  </p:iterate>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300"/>
                                        <p:tgtEl>
                                          <p:spTgt spid="30"/>
                                        </p:tgtEl>
                                        <p:attrNameLst>
                                          <p:attrName>ppt_y</p:attrName>
                                        </p:attrNameLst>
                                      </p:cBhvr>
                                      <p:tavLst>
                                        <p:tav tm="0">
                                          <p:val>
                                            <p:strVal val="#ppt_y+#ppt_h*1.125000"/>
                                          </p:val>
                                        </p:tav>
                                        <p:tav tm="100000">
                                          <p:val>
                                            <p:strVal val="#ppt_y"/>
                                          </p:val>
                                        </p:tav>
                                      </p:tavLst>
                                    </p:anim>
                                    <p:animEffect transition="in" filter="wipe(up)">
                                      <p:cBhvr>
                                        <p:cTn id="24"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一、幼小衔接工作的指导思想</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0" name="TextBox 10"/>
          <p:cNvSpPr txBox="1"/>
          <p:nvPr>
            <p:custDataLst>
              <p:tags r:id="rId4"/>
            </p:custDataLst>
          </p:nvPr>
        </p:nvSpPr>
        <p:spPr>
          <a:xfrm>
            <a:off x="1591945" y="2032635"/>
            <a:ext cx="7111365" cy="1915160"/>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家庭、幼儿园和学校应该保持一致的教育理念和方向。</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家长、幼儿园和学校应该加强沟通和协作，共同制定教育计划，明确教育目标和方法。</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600" noProof="0" dirty="0">
                <a:ln>
                  <a:noFill/>
                </a:ln>
                <a:effectLst/>
                <a:uLnTx/>
                <a:uFillTx/>
                <a:latin typeface="黑体" panose="02010609060101010101" charset="-122"/>
                <a:ea typeface="黑体" panose="02010609060101010101" charset="-122"/>
                <a:sym typeface="+mn-ea"/>
              </a:rPr>
              <a:t>家长、幼儿园和学校</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也要保持教育方向和目标的一致性。</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幼儿园和学校也应该加强对家庭教育的支持和指导，形成教育合力。</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
        <p:nvSpPr>
          <p:cNvPr id="31" name="等腰三角形 2"/>
          <p:cNvSpPr/>
          <p:nvPr>
            <p:custDataLst>
              <p:tags r:id="rId5"/>
            </p:custDataLst>
          </p:nvPr>
        </p:nvSpPr>
        <p:spPr bwMode="auto">
          <a:xfrm rot="2747878">
            <a:off x="537752" y="241599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TextBox 20"/>
          <p:cNvSpPr txBox="1"/>
          <p:nvPr>
            <p:custDataLst>
              <p:tags r:id="rId6"/>
            </p:custDataLst>
          </p:nvPr>
        </p:nvSpPr>
        <p:spPr>
          <a:xfrm>
            <a:off x="454025" y="1337945"/>
            <a:ext cx="532765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（四）家、园、校的一致性而非孤立化的原则</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par>
                                <p:cTn id="21" presetID="12" presetClass="entr" presetSubtype="4" fill="hold" grpId="0" nodeType="withEffect">
                                  <p:stCondLst>
                                    <p:cond delay="1000"/>
                                  </p:stCondLst>
                                  <p:iterate type="lt">
                                    <p:tmPct val="5983"/>
                                  </p:iterate>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300"/>
                                        <p:tgtEl>
                                          <p:spTgt spid="30"/>
                                        </p:tgtEl>
                                        <p:attrNameLst>
                                          <p:attrName>ppt_y</p:attrName>
                                        </p:attrNameLst>
                                      </p:cBhvr>
                                      <p:tavLst>
                                        <p:tav tm="0">
                                          <p:val>
                                            <p:strVal val="#ppt_y+#ppt_h*1.125000"/>
                                          </p:val>
                                        </p:tav>
                                        <p:tav tm="100000">
                                          <p:val>
                                            <p:strVal val="#ppt_y"/>
                                          </p:val>
                                        </p:tav>
                                      </p:tavLst>
                                    </p:anim>
                                    <p:animEffect transition="in" filter="wipe(up)">
                                      <p:cBhvr>
                                        <p:cTn id="24"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46" name="Oval 16"/>
          <p:cNvSpPr/>
          <p:nvPr>
            <p:custDataLst>
              <p:tags r:id="rId2"/>
            </p:custDataLst>
          </p:nvPr>
        </p:nvSpPr>
        <p:spPr>
          <a:xfrm rot="16200000">
            <a:off x="3935551" y="328775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7" name="Group 1"/>
          <p:cNvGrpSpPr/>
          <p:nvPr/>
        </p:nvGrpSpPr>
        <p:grpSpPr>
          <a:xfrm rot="16200000">
            <a:off x="3281892" y="2745994"/>
            <a:ext cx="40469" cy="1278632"/>
            <a:chOff x="6077893" y="2108487"/>
            <a:chExt cx="36214" cy="1552769"/>
          </a:xfrm>
          <a:solidFill>
            <a:schemeClr val="accent2">
              <a:lumMod val="75000"/>
            </a:schemeClr>
          </a:solidFill>
        </p:grpSpPr>
        <p:cxnSp>
          <p:nvCxnSpPr>
            <p:cNvPr id="48" name="Straight Connector 14"/>
            <p:cNvCxnSpPr/>
            <p:nvPr>
              <p:custDataLst>
                <p:tags r:id="rId3"/>
              </p:custDataLst>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custDataLst>
                <p:tags r:id="rId4"/>
              </p:custDataLst>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668765" y="2826541"/>
            <a:ext cx="40473" cy="1129452"/>
            <a:chOff x="6077893" y="3797444"/>
            <a:chExt cx="36214" cy="1371599"/>
          </a:xfrm>
          <a:solidFill>
            <a:schemeClr val="accent2">
              <a:lumMod val="75000"/>
            </a:schemeClr>
          </a:solidFill>
        </p:grpSpPr>
        <p:cxnSp>
          <p:nvCxnSpPr>
            <p:cNvPr id="51" name="Straight Connector 19"/>
            <p:cNvCxnSpPr/>
            <p:nvPr>
              <p:custDataLst>
                <p:tags r:id="rId5"/>
              </p:custDataLst>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custDataLst>
                <p:tags r:id="rId6"/>
              </p:custDataLst>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6082453" y="2753383"/>
            <a:ext cx="40471" cy="1278634"/>
            <a:chOff x="6077893" y="5305231"/>
            <a:chExt cx="36214" cy="1552769"/>
          </a:xfrm>
          <a:solidFill>
            <a:schemeClr val="accent2">
              <a:lumMod val="75000"/>
            </a:schemeClr>
          </a:solidFill>
        </p:grpSpPr>
        <p:cxnSp>
          <p:nvCxnSpPr>
            <p:cNvPr id="54" name="Straight Connector 21"/>
            <p:cNvCxnSpPr/>
            <p:nvPr>
              <p:custDataLst>
                <p:tags r:id="rId7"/>
              </p:custDataLst>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custDataLst>
                <p:tags r:id="rId8"/>
              </p:custDataLst>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custDataLst>
              <p:tags r:id="rId9"/>
            </p:custDataLst>
          </p:nvPr>
        </p:nvSpPr>
        <p:spPr>
          <a:xfrm rot="16200000">
            <a:off x="2464779" y="327481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Oval 41"/>
          <p:cNvSpPr/>
          <p:nvPr>
            <p:custDataLst>
              <p:tags r:id="rId10"/>
            </p:custDataLst>
          </p:nvPr>
        </p:nvSpPr>
        <p:spPr>
          <a:xfrm rot="16200000">
            <a:off x="5257431" y="329001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sosceles Triangle 45"/>
          <p:cNvSpPr/>
          <p:nvPr>
            <p:custDataLst>
              <p:tags r:id="rId11"/>
            </p:custDataLst>
          </p:nvPr>
        </p:nvSpPr>
        <p:spPr>
          <a:xfrm>
            <a:off x="2516848" y="307979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Isosceles Triangle 48"/>
          <p:cNvSpPr/>
          <p:nvPr>
            <p:custDataLst>
              <p:tags r:id="rId12"/>
            </p:custDataLst>
          </p:nvPr>
        </p:nvSpPr>
        <p:spPr>
          <a:xfrm rot="10800000" flipH="1">
            <a:off x="3987485" y="351704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Isosceles Triangle 69"/>
          <p:cNvSpPr/>
          <p:nvPr>
            <p:custDataLst>
              <p:tags r:id="rId13"/>
            </p:custDataLst>
          </p:nvPr>
        </p:nvSpPr>
        <p:spPr>
          <a:xfrm>
            <a:off x="5300223" y="309820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70"/>
          <p:cNvSpPr/>
          <p:nvPr>
            <p:custDataLst>
              <p:tags r:id="rId14"/>
            </p:custDataLst>
          </p:nvPr>
        </p:nvSpPr>
        <p:spPr>
          <a:xfrm>
            <a:off x="1426890" y="206718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15"/>
            </p:custDataLst>
          </p:nvPr>
        </p:nvSpPr>
        <p:spPr>
          <a:xfrm>
            <a:off x="1426890" y="2389615"/>
            <a:ext cx="2295722" cy="745490"/>
          </a:xfrm>
          <a:prstGeom prst="rect">
            <a:avLst/>
          </a:prstGeom>
          <a:noFill/>
        </p:spPr>
        <p:txBody>
          <a:bodyPr wrap="square" lIns="68580" tIns="34290" rIns="68580" bIns="34290"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初步了解小学，对小学生活充满期待。</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希望成为一名小学生，愿意为入学做准备。</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16"/>
            </p:custDataLst>
          </p:nvPr>
        </p:nvSpPr>
        <p:spPr>
          <a:xfrm>
            <a:off x="1426890" y="2080683"/>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向往入学方面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Oval 40"/>
          <p:cNvSpPr/>
          <p:nvPr>
            <p:custDataLst>
              <p:tags r:id="rId17"/>
            </p:custDataLst>
          </p:nvPr>
        </p:nvSpPr>
        <p:spPr>
          <a:xfrm rot="16200000">
            <a:off x="6750513" y="329326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Isosceles Triangle 45"/>
          <p:cNvSpPr/>
          <p:nvPr>
            <p:custDataLst>
              <p:tags r:id="rId18"/>
            </p:custDataLst>
          </p:nvPr>
        </p:nvSpPr>
        <p:spPr>
          <a:xfrm rot="10800000">
            <a:off x="6802447" y="353240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6" name="Group 1"/>
          <p:cNvGrpSpPr/>
          <p:nvPr/>
        </p:nvGrpSpPr>
        <p:grpSpPr>
          <a:xfrm rot="16200000">
            <a:off x="7799211" y="2511134"/>
            <a:ext cx="40515" cy="1760461"/>
            <a:chOff x="6077892" y="2108486"/>
            <a:chExt cx="36254" cy="2137898"/>
          </a:xfrm>
          <a:solidFill>
            <a:schemeClr val="accent2">
              <a:lumMod val="75000"/>
            </a:schemeClr>
          </a:solidFill>
        </p:grpSpPr>
        <p:cxnSp>
          <p:nvCxnSpPr>
            <p:cNvPr id="67" name="Straight Connector 14"/>
            <p:cNvCxnSpPr/>
            <p:nvPr>
              <p:custDataLst>
                <p:tags r:id="rId19"/>
              </p:custDataLst>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custDataLst>
                <p:tags r:id="rId20"/>
              </p:custDataLst>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491336" y="2422282"/>
            <a:ext cx="41039" cy="1926701"/>
            <a:chOff x="6077893" y="1321466"/>
            <a:chExt cx="36727" cy="2339790"/>
          </a:xfrm>
          <a:solidFill>
            <a:schemeClr val="accent2">
              <a:lumMod val="75000"/>
            </a:schemeClr>
          </a:solidFill>
        </p:grpSpPr>
        <p:cxnSp>
          <p:nvCxnSpPr>
            <p:cNvPr id="70" name="Straight Connector 14"/>
            <p:cNvCxnSpPr/>
            <p:nvPr>
              <p:custDataLst>
                <p:tags r:id="rId21"/>
              </p:custDataLst>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custDataLst>
                <p:tags r:id="rId22"/>
              </p:custDataLst>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custDataLst>
              <p:tags r:id="rId23"/>
            </p:custDataLst>
          </p:nvPr>
        </p:nvSpPr>
        <p:spPr>
          <a:xfrm>
            <a:off x="3441360" y="18113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3" name="TextBox 72"/>
          <p:cNvSpPr txBox="1"/>
          <p:nvPr>
            <p:custDataLst>
              <p:tags r:id="rId24"/>
            </p:custDataLst>
          </p:nvPr>
        </p:nvSpPr>
        <p:spPr>
          <a:xfrm rot="16200000">
            <a:off x="5297146" y="2558646"/>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4" name="Rectangle 70"/>
          <p:cNvSpPr/>
          <p:nvPr>
            <p:custDataLst>
              <p:tags r:id="rId25"/>
            </p:custDataLst>
          </p:nvPr>
        </p:nvSpPr>
        <p:spPr>
          <a:xfrm>
            <a:off x="4202081" y="206685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5" name="TextBox 74"/>
          <p:cNvSpPr txBox="1"/>
          <p:nvPr>
            <p:custDataLst>
              <p:tags r:id="rId26"/>
            </p:custDataLst>
          </p:nvPr>
        </p:nvSpPr>
        <p:spPr>
          <a:xfrm>
            <a:off x="4202081" y="2490884"/>
            <a:ext cx="2295722" cy="57594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积极参加多种形式的户外活动。</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能连续参加体育活动半小时以上。</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6" name="TextBox 75"/>
          <p:cNvSpPr txBox="1"/>
          <p:nvPr>
            <p:custDataLst>
              <p:tags r:id="rId27"/>
            </p:custDataLst>
          </p:nvPr>
        </p:nvSpPr>
        <p:spPr>
          <a:xfrm>
            <a:off x="4202081" y="2080352"/>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喜欢运动方面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7" name="Oval 71"/>
          <p:cNvSpPr/>
          <p:nvPr>
            <p:custDataLst>
              <p:tags r:id="rId28"/>
            </p:custDataLst>
          </p:nvPr>
        </p:nvSpPr>
        <p:spPr>
          <a:xfrm>
            <a:off x="6216551" y="181104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8" name="Rectangle 70"/>
          <p:cNvSpPr/>
          <p:nvPr>
            <p:custDataLst>
              <p:tags r:id="rId29"/>
            </p:custDataLst>
          </p:nvPr>
        </p:nvSpPr>
        <p:spPr>
          <a:xfrm>
            <a:off x="2892417" y="36556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TextBox 78"/>
          <p:cNvSpPr txBox="1"/>
          <p:nvPr>
            <p:custDataLst>
              <p:tags r:id="rId30"/>
            </p:custDataLst>
          </p:nvPr>
        </p:nvSpPr>
        <p:spPr>
          <a:xfrm>
            <a:off x="2961640" y="3985895"/>
            <a:ext cx="2226310" cy="54546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能经常保持积极、稳定的情绪。</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遇到困</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难和不开心的事情，不乱发脾气，不迁怒于他人。</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0" name="TextBox 79"/>
          <p:cNvSpPr txBox="1"/>
          <p:nvPr>
            <p:custDataLst>
              <p:tags r:id="rId31"/>
            </p:custDataLst>
          </p:nvPr>
        </p:nvSpPr>
        <p:spPr>
          <a:xfrm>
            <a:off x="2892417" y="3669096"/>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情绪良好方面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1" name="Oval 71"/>
          <p:cNvSpPr/>
          <p:nvPr>
            <p:custDataLst>
              <p:tags r:id="rId32"/>
            </p:custDataLst>
          </p:nvPr>
        </p:nvSpPr>
        <p:spPr>
          <a:xfrm>
            <a:off x="4906888" y="33997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82" name="TextBox 81"/>
          <p:cNvSpPr txBox="1"/>
          <p:nvPr>
            <p:custDataLst>
              <p:tags r:id="rId33"/>
            </p:custDataLst>
          </p:nvPr>
        </p:nvSpPr>
        <p:spPr>
          <a:xfrm rot="16200000">
            <a:off x="6803996" y="4146832"/>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3" name="Rectangle 70"/>
          <p:cNvSpPr/>
          <p:nvPr>
            <p:custDataLst>
              <p:tags r:id="rId34"/>
            </p:custDataLst>
          </p:nvPr>
        </p:nvSpPr>
        <p:spPr>
          <a:xfrm>
            <a:off x="5708931" y="36550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4" name="TextBox 83"/>
          <p:cNvSpPr txBox="1"/>
          <p:nvPr>
            <p:custDataLst>
              <p:tags r:id="rId35"/>
            </p:custDataLst>
          </p:nvPr>
        </p:nvSpPr>
        <p:spPr>
          <a:xfrm>
            <a:off x="5710201" y="3978105"/>
            <a:ext cx="2295722" cy="40703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手部动作协调，能使用简单的工具和材料。</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5" name="TextBox 84"/>
          <p:cNvSpPr txBox="1"/>
          <p:nvPr>
            <p:custDataLst>
              <p:tags r:id="rId36"/>
            </p:custDataLst>
          </p:nvPr>
        </p:nvSpPr>
        <p:spPr>
          <a:xfrm>
            <a:off x="5708931" y="3668538"/>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动作协调方面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6" name="Oval 71"/>
          <p:cNvSpPr/>
          <p:nvPr>
            <p:custDataLst>
              <p:tags r:id="rId37"/>
            </p:custDataLst>
          </p:nvPr>
        </p:nvSpPr>
        <p:spPr>
          <a:xfrm>
            <a:off x="7723402" y="33992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39"/>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二、幼儿在入学前需要做好的准备</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10" name="TextBox 20"/>
          <p:cNvSpPr txBox="1"/>
          <p:nvPr>
            <p:custDataLst>
              <p:tags r:id="rId40"/>
            </p:custDataLst>
          </p:nvPr>
        </p:nvSpPr>
        <p:spPr>
          <a:xfrm>
            <a:off x="647700" y="1337945"/>
            <a:ext cx="500443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（一）身心准备</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6" grpId="0" bldLvl="0" animBg="1"/>
      <p:bldP spid="57" grpId="0" bldLvl="0" animBg="1"/>
      <p:bldP spid="58" grpId="0" bldLvl="0" animBg="1"/>
      <p:bldP spid="59" grpId="0" bldLvl="0" animBg="1"/>
      <p:bldP spid="60" grpId="0" bldLvl="0" animBg="1"/>
      <p:bldP spid="61" grpId="0" bldLvl="0" animBg="1"/>
      <p:bldP spid="62" grpId="0"/>
      <p:bldP spid="63" grpId="0" bldLvl="0" animBg="1"/>
      <p:bldP spid="64" grpId="0" bldLvl="0" animBg="1"/>
      <p:bldP spid="65" grpId="0" bldLvl="0" animBg="1"/>
      <p:bldP spid="72" grpId="0" bldLvl="0" animBg="1"/>
      <p:bldP spid="73" grpId="0"/>
      <p:bldP spid="74" grpId="0" bldLvl="0" animBg="1"/>
      <p:bldP spid="75" grpId="0"/>
      <p:bldP spid="76" grpId="0" bldLvl="0" animBg="1"/>
      <p:bldP spid="77" grpId="0" bldLvl="0" animBg="1"/>
      <p:bldP spid="78" grpId="0" bldLvl="0" animBg="1"/>
      <p:bldP spid="79" grpId="0"/>
      <p:bldP spid="80" grpId="0" bldLvl="0" animBg="1"/>
      <p:bldP spid="81" grpId="0" bldLvl="0" animBg="1"/>
      <p:bldP spid="82" grpId="0"/>
      <p:bldP spid="83" grpId="0" bldLvl="0" animBg="1"/>
      <p:bldP spid="84" grpId="0"/>
      <p:bldP spid="85" grpId="0" bldLvl="0" animBg="1"/>
      <p:bldP spid="8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46" name="Oval 16"/>
          <p:cNvSpPr/>
          <p:nvPr>
            <p:custDataLst>
              <p:tags r:id="rId2"/>
            </p:custDataLst>
          </p:nvPr>
        </p:nvSpPr>
        <p:spPr>
          <a:xfrm rot="16200000">
            <a:off x="3935551" y="328775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7" name="Group 1"/>
          <p:cNvGrpSpPr/>
          <p:nvPr/>
        </p:nvGrpSpPr>
        <p:grpSpPr>
          <a:xfrm rot="16200000">
            <a:off x="3281892" y="2745994"/>
            <a:ext cx="40469" cy="1278632"/>
            <a:chOff x="6077893" y="2108487"/>
            <a:chExt cx="36214" cy="1552769"/>
          </a:xfrm>
          <a:solidFill>
            <a:schemeClr val="accent2">
              <a:lumMod val="75000"/>
            </a:schemeClr>
          </a:solidFill>
        </p:grpSpPr>
        <p:cxnSp>
          <p:nvCxnSpPr>
            <p:cNvPr id="48" name="Straight Connector 14"/>
            <p:cNvCxnSpPr/>
            <p:nvPr>
              <p:custDataLst>
                <p:tags r:id="rId3"/>
              </p:custDataLst>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custDataLst>
                <p:tags r:id="rId4"/>
              </p:custDataLst>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668765" y="2826541"/>
            <a:ext cx="40473" cy="1129452"/>
            <a:chOff x="6077893" y="3797444"/>
            <a:chExt cx="36214" cy="1371599"/>
          </a:xfrm>
          <a:solidFill>
            <a:schemeClr val="accent2">
              <a:lumMod val="75000"/>
            </a:schemeClr>
          </a:solidFill>
        </p:grpSpPr>
        <p:cxnSp>
          <p:nvCxnSpPr>
            <p:cNvPr id="51" name="Straight Connector 19"/>
            <p:cNvCxnSpPr/>
            <p:nvPr>
              <p:custDataLst>
                <p:tags r:id="rId5"/>
              </p:custDataLst>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custDataLst>
                <p:tags r:id="rId6"/>
              </p:custDataLst>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6082453" y="2753383"/>
            <a:ext cx="40471" cy="1278634"/>
            <a:chOff x="6077893" y="5305231"/>
            <a:chExt cx="36214" cy="1552769"/>
          </a:xfrm>
          <a:solidFill>
            <a:schemeClr val="accent2">
              <a:lumMod val="75000"/>
            </a:schemeClr>
          </a:solidFill>
        </p:grpSpPr>
        <p:cxnSp>
          <p:nvCxnSpPr>
            <p:cNvPr id="54" name="Straight Connector 21"/>
            <p:cNvCxnSpPr/>
            <p:nvPr>
              <p:custDataLst>
                <p:tags r:id="rId7"/>
              </p:custDataLst>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custDataLst>
                <p:tags r:id="rId8"/>
              </p:custDataLst>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custDataLst>
              <p:tags r:id="rId9"/>
            </p:custDataLst>
          </p:nvPr>
        </p:nvSpPr>
        <p:spPr>
          <a:xfrm rot="16200000">
            <a:off x="2464779" y="327481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Oval 41"/>
          <p:cNvSpPr/>
          <p:nvPr>
            <p:custDataLst>
              <p:tags r:id="rId10"/>
            </p:custDataLst>
          </p:nvPr>
        </p:nvSpPr>
        <p:spPr>
          <a:xfrm rot="16200000">
            <a:off x="5257431" y="329001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sosceles Triangle 45"/>
          <p:cNvSpPr/>
          <p:nvPr>
            <p:custDataLst>
              <p:tags r:id="rId11"/>
            </p:custDataLst>
          </p:nvPr>
        </p:nvSpPr>
        <p:spPr>
          <a:xfrm>
            <a:off x="2516848" y="307979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Isosceles Triangle 48"/>
          <p:cNvSpPr/>
          <p:nvPr>
            <p:custDataLst>
              <p:tags r:id="rId12"/>
            </p:custDataLst>
          </p:nvPr>
        </p:nvSpPr>
        <p:spPr>
          <a:xfrm rot="10800000" flipH="1">
            <a:off x="3987485" y="351704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Isosceles Triangle 69"/>
          <p:cNvSpPr/>
          <p:nvPr>
            <p:custDataLst>
              <p:tags r:id="rId13"/>
            </p:custDataLst>
          </p:nvPr>
        </p:nvSpPr>
        <p:spPr>
          <a:xfrm>
            <a:off x="5300223" y="309820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70"/>
          <p:cNvSpPr/>
          <p:nvPr>
            <p:custDataLst>
              <p:tags r:id="rId14"/>
            </p:custDataLst>
          </p:nvPr>
        </p:nvSpPr>
        <p:spPr>
          <a:xfrm>
            <a:off x="1426890" y="206718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15"/>
            </p:custDataLst>
          </p:nvPr>
        </p:nvSpPr>
        <p:spPr>
          <a:xfrm>
            <a:off x="1426890" y="2389615"/>
            <a:ext cx="2295722" cy="745490"/>
          </a:xfrm>
          <a:prstGeom prst="rect">
            <a:avLst/>
          </a:prstGeom>
          <a:noFill/>
        </p:spPr>
        <p:txBody>
          <a:bodyPr wrap="square" lIns="68580" tIns="34290" rIns="68580" bIns="34290"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保持规律作息，坚持早睡早起、睡眠充足。</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保持良好的个人卫生，有自觉洗手的习惯，有保护视力的意识。</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16"/>
            </p:custDataLst>
          </p:nvPr>
        </p:nvSpPr>
        <p:spPr>
          <a:xfrm>
            <a:off x="1426890" y="2080683"/>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生活习惯方面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Oval 40"/>
          <p:cNvSpPr/>
          <p:nvPr>
            <p:custDataLst>
              <p:tags r:id="rId17"/>
            </p:custDataLst>
          </p:nvPr>
        </p:nvSpPr>
        <p:spPr>
          <a:xfrm rot="16200000">
            <a:off x="6750513" y="329326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Isosceles Triangle 45"/>
          <p:cNvSpPr/>
          <p:nvPr>
            <p:custDataLst>
              <p:tags r:id="rId18"/>
            </p:custDataLst>
          </p:nvPr>
        </p:nvSpPr>
        <p:spPr>
          <a:xfrm rot="10800000">
            <a:off x="6802447" y="353240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6" name="Group 1"/>
          <p:cNvGrpSpPr/>
          <p:nvPr/>
        </p:nvGrpSpPr>
        <p:grpSpPr>
          <a:xfrm rot="16200000">
            <a:off x="7799211" y="2511134"/>
            <a:ext cx="40515" cy="1760461"/>
            <a:chOff x="6077892" y="2108486"/>
            <a:chExt cx="36254" cy="2137898"/>
          </a:xfrm>
          <a:solidFill>
            <a:schemeClr val="accent2">
              <a:lumMod val="75000"/>
            </a:schemeClr>
          </a:solidFill>
        </p:grpSpPr>
        <p:cxnSp>
          <p:nvCxnSpPr>
            <p:cNvPr id="67" name="Straight Connector 14"/>
            <p:cNvCxnSpPr/>
            <p:nvPr>
              <p:custDataLst>
                <p:tags r:id="rId19"/>
              </p:custDataLst>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custDataLst>
                <p:tags r:id="rId20"/>
              </p:custDataLst>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491336" y="2422282"/>
            <a:ext cx="41039" cy="1926701"/>
            <a:chOff x="6077893" y="1321466"/>
            <a:chExt cx="36727" cy="2339790"/>
          </a:xfrm>
          <a:solidFill>
            <a:schemeClr val="accent2">
              <a:lumMod val="75000"/>
            </a:schemeClr>
          </a:solidFill>
        </p:grpSpPr>
        <p:cxnSp>
          <p:nvCxnSpPr>
            <p:cNvPr id="70" name="Straight Connector 14"/>
            <p:cNvCxnSpPr/>
            <p:nvPr>
              <p:custDataLst>
                <p:tags r:id="rId21"/>
              </p:custDataLst>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custDataLst>
                <p:tags r:id="rId22"/>
              </p:custDataLst>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custDataLst>
              <p:tags r:id="rId23"/>
            </p:custDataLst>
          </p:nvPr>
        </p:nvSpPr>
        <p:spPr>
          <a:xfrm>
            <a:off x="3441360" y="18113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3" name="TextBox 72"/>
          <p:cNvSpPr txBox="1"/>
          <p:nvPr>
            <p:custDataLst>
              <p:tags r:id="rId24"/>
            </p:custDataLst>
          </p:nvPr>
        </p:nvSpPr>
        <p:spPr>
          <a:xfrm rot="16200000">
            <a:off x="5297146" y="2558646"/>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4" name="Rectangle 70"/>
          <p:cNvSpPr/>
          <p:nvPr>
            <p:custDataLst>
              <p:tags r:id="rId25"/>
            </p:custDataLst>
          </p:nvPr>
        </p:nvSpPr>
        <p:spPr>
          <a:xfrm>
            <a:off x="4202081" y="206685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5" name="TextBox 74"/>
          <p:cNvSpPr txBox="1"/>
          <p:nvPr>
            <p:custDataLst>
              <p:tags r:id="rId26"/>
            </p:custDataLst>
          </p:nvPr>
        </p:nvSpPr>
        <p:spPr>
          <a:xfrm>
            <a:off x="4202716" y="2379759"/>
            <a:ext cx="2295722" cy="745490"/>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能自觉遵守基本的安全规则和交通规则，有自我保护的意识。</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知道基本的安全知识，遇到危险会求助。</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6" name="TextBox 75"/>
          <p:cNvSpPr txBox="1"/>
          <p:nvPr>
            <p:custDataLst>
              <p:tags r:id="rId27"/>
            </p:custDataLst>
          </p:nvPr>
        </p:nvSpPr>
        <p:spPr>
          <a:xfrm>
            <a:off x="4202081" y="2080352"/>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安全防护方面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7" name="Oval 71"/>
          <p:cNvSpPr/>
          <p:nvPr>
            <p:custDataLst>
              <p:tags r:id="rId28"/>
            </p:custDataLst>
          </p:nvPr>
        </p:nvSpPr>
        <p:spPr>
          <a:xfrm>
            <a:off x="6216551" y="181104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8" name="Rectangle 70"/>
          <p:cNvSpPr/>
          <p:nvPr>
            <p:custDataLst>
              <p:tags r:id="rId29"/>
            </p:custDataLst>
          </p:nvPr>
        </p:nvSpPr>
        <p:spPr>
          <a:xfrm>
            <a:off x="2892417" y="36556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TextBox 78"/>
          <p:cNvSpPr txBox="1"/>
          <p:nvPr>
            <p:custDataLst>
              <p:tags r:id="rId30"/>
            </p:custDataLst>
          </p:nvPr>
        </p:nvSpPr>
        <p:spPr>
          <a:xfrm>
            <a:off x="2961640" y="3985895"/>
            <a:ext cx="2226310" cy="69913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能按需喝水、如厕、增减衣服。</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坚持自己的事情自己做，能分类整理和保管好自己的物品。</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3.</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有初步的时间观念，做事不拖沓。</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0" name="TextBox 79"/>
          <p:cNvSpPr txBox="1"/>
          <p:nvPr>
            <p:custDataLst>
              <p:tags r:id="rId31"/>
            </p:custDataLst>
          </p:nvPr>
        </p:nvSpPr>
        <p:spPr>
          <a:xfrm>
            <a:off x="2892417" y="3669096"/>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生活自理方面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1" name="Oval 71"/>
          <p:cNvSpPr/>
          <p:nvPr>
            <p:custDataLst>
              <p:tags r:id="rId32"/>
            </p:custDataLst>
          </p:nvPr>
        </p:nvSpPr>
        <p:spPr>
          <a:xfrm>
            <a:off x="4906888" y="33997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82" name="TextBox 81"/>
          <p:cNvSpPr txBox="1"/>
          <p:nvPr>
            <p:custDataLst>
              <p:tags r:id="rId33"/>
            </p:custDataLst>
          </p:nvPr>
        </p:nvSpPr>
        <p:spPr>
          <a:xfrm rot="16200000">
            <a:off x="6803996" y="4146832"/>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3" name="Rectangle 70"/>
          <p:cNvSpPr/>
          <p:nvPr>
            <p:custDataLst>
              <p:tags r:id="rId34"/>
            </p:custDataLst>
          </p:nvPr>
        </p:nvSpPr>
        <p:spPr>
          <a:xfrm>
            <a:off x="5708931" y="36550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4" name="TextBox 83"/>
          <p:cNvSpPr txBox="1"/>
          <p:nvPr>
            <p:custDataLst>
              <p:tags r:id="rId35"/>
            </p:custDataLst>
          </p:nvPr>
        </p:nvSpPr>
        <p:spPr>
          <a:xfrm>
            <a:off x="5710201" y="3978105"/>
            <a:ext cx="2295722" cy="57594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能主动承担并完成分餐、清洁、整理等班级劳动。</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能做一些力所能及的家务劳动。</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5" name="TextBox 84"/>
          <p:cNvSpPr txBox="1"/>
          <p:nvPr>
            <p:custDataLst>
              <p:tags r:id="rId36"/>
            </p:custDataLst>
          </p:nvPr>
        </p:nvSpPr>
        <p:spPr>
          <a:xfrm>
            <a:off x="5708931" y="3668538"/>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参与劳动方面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6" name="Oval 71"/>
          <p:cNvSpPr/>
          <p:nvPr>
            <p:custDataLst>
              <p:tags r:id="rId37"/>
            </p:custDataLst>
          </p:nvPr>
        </p:nvSpPr>
        <p:spPr>
          <a:xfrm>
            <a:off x="7723402" y="33992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39"/>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二、幼儿在入学前需要做好的准备</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10" name="TextBox 20"/>
          <p:cNvSpPr txBox="1"/>
          <p:nvPr>
            <p:custDataLst>
              <p:tags r:id="rId40"/>
            </p:custDataLst>
          </p:nvPr>
        </p:nvSpPr>
        <p:spPr>
          <a:xfrm>
            <a:off x="647700" y="1337945"/>
            <a:ext cx="500443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（二）生活准备</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6" grpId="0" bldLvl="0" animBg="1"/>
      <p:bldP spid="57" grpId="0" bldLvl="0" animBg="1"/>
      <p:bldP spid="58" grpId="0" bldLvl="0" animBg="1"/>
      <p:bldP spid="59" grpId="0" bldLvl="0" animBg="1"/>
      <p:bldP spid="60" grpId="0" bldLvl="0" animBg="1"/>
      <p:bldP spid="61" grpId="0" bldLvl="0" animBg="1"/>
      <p:bldP spid="62" grpId="0"/>
      <p:bldP spid="63" grpId="0" bldLvl="0" animBg="1"/>
      <p:bldP spid="64" grpId="0" bldLvl="0" animBg="1"/>
      <p:bldP spid="65" grpId="0" bldLvl="0" animBg="1"/>
      <p:bldP spid="72" grpId="0" bldLvl="0" animBg="1"/>
      <p:bldP spid="73" grpId="0"/>
      <p:bldP spid="74" grpId="0" bldLvl="0" animBg="1"/>
      <p:bldP spid="75" grpId="0"/>
      <p:bldP spid="76" grpId="0" bldLvl="0" animBg="1"/>
      <p:bldP spid="77" grpId="0" bldLvl="0" animBg="1"/>
      <p:bldP spid="78" grpId="0" bldLvl="0" animBg="1"/>
      <p:bldP spid="79" grpId="0"/>
      <p:bldP spid="80" grpId="0" bldLvl="0" animBg="1"/>
      <p:bldP spid="81" grpId="0" bldLvl="0" animBg="1"/>
      <p:bldP spid="82" grpId="0"/>
      <p:bldP spid="83" grpId="0" bldLvl="0" animBg="1"/>
      <p:bldP spid="84" grpId="0"/>
      <p:bldP spid="85" grpId="0" bldLvl="0" animBg="1"/>
      <p:bldP spid="8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46" name="Oval 16"/>
          <p:cNvSpPr/>
          <p:nvPr>
            <p:custDataLst>
              <p:tags r:id="rId2"/>
            </p:custDataLst>
          </p:nvPr>
        </p:nvSpPr>
        <p:spPr>
          <a:xfrm rot="16200000">
            <a:off x="3935551" y="328775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7" name="Group 1"/>
          <p:cNvGrpSpPr/>
          <p:nvPr/>
        </p:nvGrpSpPr>
        <p:grpSpPr>
          <a:xfrm rot="16200000">
            <a:off x="3281892" y="2745994"/>
            <a:ext cx="40469" cy="1278632"/>
            <a:chOff x="6077893" y="2108487"/>
            <a:chExt cx="36214" cy="1552769"/>
          </a:xfrm>
          <a:solidFill>
            <a:schemeClr val="accent2">
              <a:lumMod val="75000"/>
            </a:schemeClr>
          </a:solidFill>
        </p:grpSpPr>
        <p:cxnSp>
          <p:nvCxnSpPr>
            <p:cNvPr id="48" name="Straight Connector 14"/>
            <p:cNvCxnSpPr/>
            <p:nvPr>
              <p:custDataLst>
                <p:tags r:id="rId3"/>
              </p:custDataLst>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custDataLst>
                <p:tags r:id="rId4"/>
              </p:custDataLst>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668765" y="2826541"/>
            <a:ext cx="40473" cy="1129452"/>
            <a:chOff x="6077893" y="3797444"/>
            <a:chExt cx="36214" cy="1371599"/>
          </a:xfrm>
          <a:solidFill>
            <a:schemeClr val="accent2">
              <a:lumMod val="75000"/>
            </a:schemeClr>
          </a:solidFill>
        </p:grpSpPr>
        <p:cxnSp>
          <p:nvCxnSpPr>
            <p:cNvPr id="51" name="Straight Connector 19"/>
            <p:cNvCxnSpPr/>
            <p:nvPr>
              <p:custDataLst>
                <p:tags r:id="rId5"/>
              </p:custDataLst>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custDataLst>
                <p:tags r:id="rId6"/>
              </p:custDataLst>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6082453" y="2753383"/>
            <a:ext cx="40471" cy="1278634"/>
            <a:chOff x="6077893" y="5305231"/>
            <a:chExt cx="36214" cy="1552769"/>
          </a:xfrm>
          <a:solidFill>
            <a:schemeClr val="accent2">
              <a:lumMod val="75000"/>
            </a:schemeClr>
          </a:solidFill>
        </p:grpSpPr>
        <p:cxnSp>
          <p:nvCxnSpPr>
            <p:cNvPr id="54" name="Straight Connector 21"/>
            <p:cNvCxnSpPr/>
            <p:nvPr>
              <p:custDataLst>
                <p:tags r:id="rId7"/>
              </p:custDataLst>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custDataLst>
                <p:tags r:id="rId8"/>
              </p:custDataLst>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custDataLst>
              <p:tags r:id="rId9"/>
            </p:custDataLst>
          </p:nvPr>
        </p:nvSpPr>
        <p:spPr>
          <a:xfrm rot="16200000">
            <a:off x="2464779" y="327481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Oval 41"/>
          <p:cNvSpPr/>
          <p:nvPr>
            <p:custDataLst>
              <p:tags r:id="rId10"/>
            </p:custDataLst>
          </p:nvPr>
        </p:nvSpPr>
        <p:spPr>
          <a:xfrm rot="16200000">
            <a:off x="5257431" y="329001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sosceles Triangle 45"/>
          <p:cNvSpPr/>
          <p:nvPr>
            <p:custDataLst>
              <p:tags r:id="rId11"/>
            </p:custDataLst>
          </p:nvPr>
        </p:nvSpPr>
        <p:spPr>
          <a:xfrm>
            <a:off x="2516848" y="307979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Isosceles Triangle 48"/>
          <p:cNvSpPr/>
          <p:nvPr>
            <p:custDataLst>
              <p:tags r:id="rId12"/>
            </p:custDataLst>
          </p:nvPr>
        </p:nvSpPr>
        <p:spPr>
          <a:xfrm rot="10800000" flipH="1">
            <a:off x="3987485" y="351704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Isosceles Triangle 69"/>
          <p:cNvSpPr/>
          <p:nvPr>
            <p:custDataLst>
              <p:tags r:id="rId13"/>
            </p:custDataLst>
          </p:nvPr>
        </p:nvSpPr>
        <p:spPr>
          <a:xfrm>
            <a:off x="5300223" y="309820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70"/>
          <p:cNvSpPr/>
          <p:nvPr>
            <p:custDataLst>
              <p:tags r:id="rId14"/>
            </p:custDataLst>
          </p:nvPr>
        </p:nvSpPr>
        <p:spPr>
          <a:xfrm>
            <a:off x="1426890" y="206718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15"/>
            </p:custDataLst>
          </p:nvPr>
        </p:nvSpPr>
        <p:spPr>
          <a:xfrm>
            <a:off x="1426890" y="2317860"/>
            <a:ext cx="2295722" cy="837565"/>
          </a:xfrm>
          <a:prstGeom prst="rect">
            <a:avLst/>
          </a:prstGeom>
          <a:noFill/>
        </p:spPr>
        <p:txBody>
          <a:bodyPr wrap="square" lIns="68580" tIns="34290" rIns="68580" bIns="34290"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能和同伴友好相处，乐于结交新朋友。</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能与同伴分工合作共同完成任务。</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3.</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能主动向老师表达自己的想法和需求。</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16"/>
            </p:custDataLst>
          </p:nvPr>
        </p:nvSpPr>
        <p:spPr>
          <a:xfrm>
            <a:off x="1426890" y="2080683"/>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200" b="1" noProof="0" dirty="0">
                <a:ln>
                  <a:noFill/>
                </a:ln>
                <a:solidFill>
                  <a:prstClr val="black">
                    <a:lumMod val="75000"/>
                    <a:lumOff val="25000"/>
                  </a:prstClr>
                </a:solidFill>
                <a:effectLst/>
                <a:uLnTx/>
                <a:uFillTx/>
                <a:latin typeface="黑体" panose="02010609060101010101" charset="-122"/>
                <a:ea typeface="黑体" panose="02010609060101010101" charset="-122"/>
                <a:sym typeface="+mn-ea"/>
              </a:rPr>
              <a:t> </a:t>
            </a: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交往合作方面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Oval 40"/>
          <p:cNvSpPr/>
          <p:nvPr>
            <p:custDataLst>
              <p:tags r:id="rId17"/>
            </p:custDataLst>
          </p:nvPr>
        </p:nvSpPr>
        <p:spPr>
          <a:xfrm rot="16200000">
            <a:off x="6750513" y="329326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Isosceles Triangle 45"/>
          <p:cNvSpPr/>
          <p:nvPr>
            <p:custDataLst>
              <p:tags r:id="rId18"/>
            </p:custDataLst>
          </p:nvPr>
        </p:nvSpPr>
        <p:spPr>
          <a:xfrm rot="10800000">
            <a:off x="6802447" y="353240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6" name="Group 1"/>
          <p:cNvGrpSpPr/>
          <p:nvPr/>
        </p:nvGrpSpPr>
        <p:grpSpPr>
          <a:xfrm rot="16200000">
            <a:off x="7799211" y="2511134"/>
            <a:ext cx="40515" cy="1760461"/>
            <a:chOff x="6077892" y="2108486"/>
            <a:chExt cx="36254" cy="2137898"/>
          </a:xfrm>
          <a:solidFill>
            <a:schemeClr val="accent2">
              <a:lumMod val="75000"/>
            </a:schemeClr>
          </a:solidFill>
        </p:grpSpPr>
        <p:cxnSp>
          <p:nvCxnSpPr>
            <p:cNvPr id="67" name="Straight Connector 14"/>
            <p:cNvCxnSpPr/>
            <p:nvPr>
              <p:custDataLst>
                <p:tags r:id="rId19"/>
              </p:custDataLst>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custDataLst>
                <p:tags r:id="rId20"/>
              </p:custDataLst>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491336" y="2422282"/>
            <a:ext cx="41039" cy="1926701"/>
            <a:chOff x="6077893" y="1321466"/>
            <a:chExt cx="36727" cy="2339790"/>
          </a:xfrm>
          <a:solidFill>
            <a:schemeClr val="accent2">
              <a:lumMod val="75000"/>
            </a:schemeClr>
          </a:solidFill>
        </p:grpSpPr>
        <p:cxnSp>
          <p:nvCxnSpPr>
            <p:cNvPr id="70" name="Straight Connector 14"/>
            <p:cNvCxnSpPr/>
            <p:nvPr>
              <p:custDataLst>
                <p:tags r:id="rId21"/>
              </p:custDataLst>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custDataLst>
                <p:tags r:id="rId22"/>
              </p:custDataLst>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custDataLst>
              <p:tags r:id="rId23"/>
            </p:custDataLst>
          </p:nvPr>
        </p:nvSpPr>
        <p:spPr>
          <a:xfrm>
            <a:off x="3441360" y="18113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3" name="TextBox 72"/>
          <p:cNvSpPr txBox="1"/>
          <p:nvPr>
            <p:custDataLst>
              <p:tags r:id="rId24"/>
            </p:custDataLst>
          </p:nvPr>
        </p:nvSpPr>
        <p:spPr>
          <a:xfrm rot="16200000">
            <a:off x="5297146" y="2558646"/>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4" name="Rectangle 70"/>
          <p:cNvSpPr/>
          <p:nvPr>
            <p:custDataLst>
              <p:tags r:id="rId25"/>
            </p:custDataLst>
          </p:nvPr>
        </p:nvSpPr>
        <p:spPr>
          <a:xfrm>
            <a:off x="4202081" y="206685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5" name="TextBox 74"/>
          <p:cNvSpPr txBox="1"/>
          <p:nvPr>
            <p:custDataLst>
              <p:tags r:id="rId26"/>
            </p:custDataLst>
          </p:nvPr>
        </p:nvSpPr>
        <p:spPr>
          <a:xfrm>
            <a:off x="4202716" y="2379759"/>
            <a:ext cx="2295722" cy="745490"/>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理解老师的任务要求，能向家长清晰地转述并主动去做。</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能自觉、独立完成老师安排的任务。</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6" name="TextBox 75"/>
          <p:cNvSpPr txBox="1"/>
          <p:nvPr>
            <p:custDataLst>
              <p:tags r:id="rId27"/>
            </p:custDataLst>
          </p:nvPr>
        </p:nvSpPr>
        <p:spPr>
          <a:xfrm>
            <a:off x="4202081" y="2080352"/>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任务意识方面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7" name="Oval 71"/>
          <p:cNvSpPr/>
          <p:nvPr>
            <p:custDataLst>
              <p:tags r:id="rId28"/>
            </p:custDataLst>
          </p:nvPr>
        </p:nvSpPr>
        <p:spPr>
          <a:xfrm>
            <a:off x="6216551" y="181104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8" name="Rectangle 70"/>
          <p:cNvSpPr/>
          <p:nvPr>
            <p:custDataLst>
              <p:tags r:id="rId29"/>
            </p:custDataLst>
          </p:nvPr>
        </p:nvSpPr>
        <p:spPr>
          <a:xfrm>
            <a:off x="2892417" y="36556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TextBox 78"/>
          <p:cNvSpPr txBox="1"/>
          <p:nvPr>
            <p:custDataLst>
              <p:tags r:id="rId30"/>
            </p:custDataLst>
          </p:nvPr>
        </p:nvSpPr>
        <p:spPr>
          <a:xfrm>
            <a:off x="2892425" y="3959860"/>
            <a:ext cx="2226310" cy="745490"/>
          </a:xfrm>
          <a:prstGeom prst="rect">
            <a:avLst/>
          </a:prstGeom>
          <a:noFill/>
        </p:spPr>
        <p:txBody>
          <a:bodyPr wrap="square" lIns="68580" tIns="34290" rIns="68580" bIns="34290" rtlCol="0">
            <a:spAutoFit/>
          </a:bodyPr>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1.能遵守游戏和日常生活中的规则。  </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2.知道要做诚实的人，说话算数。</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0" name="TextBox 79"/>
          <p:cNvSpPr txBox="1"/>
          <p:nvPr>
            <p:custDataLst>
              <p:tags r:id="rId31"/>
            </p:custDataLst>
          </p:nvPr>
        </p:nvSpPr>
        <p:spPr>
          <a:xfrm>
            <a:off x="2892417" y="3669096"/>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诚实守规方面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1" name="Oval 71"/>
          <p:cNvSpPr/>
          <p:nvPr>
            <p:custDataLst>
              <p:tags r:id="rId32"/>
            </p:custDataLst>
          </p:nvPr>
        </p:nvSpPr>
        <p:spPr>
          <a:xfrm>
            <a:off x="4906888" y="33997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82" name="TextBox 81"/>
          <p:cNvSpPr txBox="1"/>
          <p:nvPr>
            <p:custDataLst>
              <p:tags r:id="rId33"/>
            </p:custDataLst>
          </p:nvPr>
        </p:nvSpPr>
        <p:spPr>
          <a:xfrm rot="16200000">
            <a:off x="6803996" y="4146832"/>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3" name="Rectangle 70"/>
          <p:cNvSpPr/>
          <p:nvPr>
            <p:custDataLst>
              <p:tags r:id="rId34"/>
            </p:custDataLst>
          </p:nvPr>
        </p:nvSpPr>
        <p:spPr>
          <a:xfrm>
            <a:off x="5708931" y="36550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4" name="TextBox 83"/>
          <p:cNvSpPr txBox="1"/>
          <p:nvPr>
            <p:custDataLst>
              <p:tags r:id="rId35"/>
            </p:custDataLst>
          </p:nvPr>
        </p:nvSpPr>
        <p:spPr>
          <a:xfrm>
            <a:off x="5709920" y="3978275"/>
            <a:ext cx="2359660" cy="745490"/>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喜爱自己的班级和幼儿园。</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愿意为集体出主意、想办法、做事情。</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3.</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初步形成爱家乡、爱祖国的情感。</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5" name="TextBox 84"/>
          <p:cNvSpPr txBox="1"/>
          <p:nvPr>
            <p:custDataLst>
              <p:tags r:id="rId36"/>
            </p:custDataLst>
          </p:nvPr>
        </p:nvSpPr>
        <p:spPr>
          <a:xfrm>
            <a:off x="5708931" y="3668538"/>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 热爱集体方面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6" name="Oval 71"/>
          <p:cNvSpPr/>
          <p:nvPr>
            <p:custDataLst>
              <p:tags r:id="rId37"/>
            </p:custDataLst>
          </p:nvPr>
        </p:nvSpPr>
        <p:spPr>
          <a:xfrm>
            <a:off x="7723402" y="33992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39"/>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二、幼儿在入学前需要做好的准备</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10" name="TextBox 20"/>
          <p:cNvSpPr txBox="1"/>
          <p:nvPr>
            <p:custDataLst>
              <p:tags r:id="rId40"/>
            </p:custDataLst>
          </p:nvPr>
        </p:nvSpPr>
        <p:spPr>
          <a:xfrm>
            <a:off x="647700" y="1337945"/>
            <a:ext cx="500443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（三）社会准备</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6" grpId="0" bldLvl="0" animBg="1"/>
      <p:bldP spid="57" grpId="0" bldLvl="0" animBg="1"/>
      <p:bldP spid="58" grpId="0" bldLvl="0" animBg="1"/>
      <p:bldP spid="59" grpId="0" bldLvl="0" animBg="1"/>
      <p:bldP spid="60" grpId="0" bldLvl="0" animBg="1"/>
      <p:bldP spid="61" grpId="0" bldLvl="0" animBg="1"/>
      <p:bldP spid="62" grpId="0"/>
      <p:bldP spid="63" grpId="0" bldLvl="0" animBg="1"/>
      <p:bldP spid="64" grpId="0" bldLvl="0" animBg="1"/>
      <p:bldP spid="65" grpId="0" bldLvl="0" animBg="1"/>
      <p:bldP spid="72" grpId="0" bldLvl="0" animBg="1"/>
      <p:bldP spid="73" grpId="0"/>
      <p:bldP spid="74" grpId="0" bldLvl="0" animBg="1"/>
      <p:bldP spid="75" grpId="0"/>
      <p:bldP spid="76" grpId="0" bldLvl="0" animBg="1"/>
      <p:bldP spid="77" grpId="0" bldLvl="0" animBg="1"/>
      <p:bldP spid="78" grpId="0" bldLvl="0" animBg="1"/>
      <p:bldP spid="79" grpId="0"/>
      <p:bldP spid="80" grpId="0" bldLvl="0" animBg="1"/>
      <p:bldP spid="81" grpId="0" bldLvl="0" animBg="1"/>
      <p:bldP spid="82" grpId="0"/>
      <p:bldP spid="83" grpId="0" bldLvl="0" animBg="1"/>
      <p:bldP spid="84" grpId="0"/>
      <p:bldP spid="85" grpId="0" bldLvl="0" animBg="1"/>
      <p:bldP spid="86"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46" name="Oval 16"/>
          <p:cNvSpPr/>
          <p:nvPr>
            <p:custDataLst>
              <p:tags r:id="rId2"/>
            </p:custDataLst>
          </p:nvPr>
        </p:nvSpPr>
        <p:spPr>
          <a:xfrm rot="16200000">
            <a:off x="3935551" y="328775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7" name="Group 1"/>
          <p:cNvGrpSpPr/>
          <p:nvPr/>
        </p:nvGrpSpPr>
        <p:grpSpPr>
          <a:xfrm rot="16200000">
            <a:off x="3281892" y="2745994"/>
            <a:ext cx="40469" cy="1278632"/>
            <a:chOff x="6077893" y="2108487"/>
            <a:chExt cx="36214" cy="1552769"/>
          </a:xfrm>
          <a:solidFill>
            <a:schemeClr val="accent2">
              <a:lumMod val="75000"/>
            </a:schemeClr>
          </a:solidFill>
        </p:grpSpPr>
        <p:cxnSp>
          <p:nvCxnSpPr>
            <p:cNvPr id="48" name="Straight Connector 14"/>
            <p:cNvCxnSpPr/>
            <p:nvPr>
              <p:custDataLst>
                <p:tags r:id="rId3"/>
              </p:custDataLst>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custDataLst>
                <p:tags r:id="rId4"/>
              </p:custDataLst>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668765" y="2826541"/>
            <a:ext cx="40473" cy="1129452"/>
            <a:chOff x="6077893" y="3797444"/>
            <a:chExt cx="36214" cy="1371599"/>
          </a:xfrm>
          <a:solidFill>
            <a:schemeClr val="accent2">
              <a:lumMod val="75000"/>
            </a:schemeClr>
          </a:solidFill>
        </p:grpSpPr>
        <p:cxnSp>
          <p:nvCxnSpPr>
            <p:cNvPr id="51" name="Straight Connector 19"/>
            <p:cNvCxnSpPr/>
            <p:nvPr>
              <p:custDataLst>
                <p:tags r:id="rId5"/>
              </p:custDataLst>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custDataLst>
                <p:tags r:id="rId6"/>
              </p:custDataLst>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6082453" y="2753383"/>
            <a:ext cx="40471" cy="1278634"/>
            <a:chOff x="6077893" y="5305231"/>
            <a:chExt cx="36214" cy="1552769"/>
          </a:xfrm>
          <a:solidFill>
            <a:schemeClr val="accent2">
              <a:lumMod val="75000"/>
            </a:schemeClr>
          </a:solidFill>
        </p:grpSpPr>
        <p:cxnSp>
          <p:nvCxnSpPr>
            <p:cNvPr id="54" name="Straight Connector 21"/>
            <p:cNvCxnSpPr/>
            <p:nvPr>
              <p:custDataLst>
                <p:tags r:id="rId7"/>
              </p:custDataLst>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custDataLst>
                <p:tags r:id="rId8"/>
              </p:custDataLst>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custDataLst>
              <p:tags r:id="rId9"/>
            </p:custDataLst>
          </p:nvPr>
        </p:nvSpPr>
        <p:spPr>
          <a:xfrm rot="16200000">
            <a:off x="2464779" y="327481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Oval 41"/>
          <p:cNvSpPr/>
          <p:nvPr>
            <p:custDataLst>
              <p:tags r:id="rId10"/>
            </p:custDataLst>
          </p:nvPr>
        </p:nvSpPr>
        <p:spPr>
          <a:xfrm rot="16200000">
            <a:off x="5257431" y="329001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sosceles Triangle 45"/>
          <p:cNvSpPr/>
          <p:nvPr>
            <p:custDataLst>
              <p:tags r:id="rId11"/>
            </p:custDataLst>
          </p:nvPr>
        </p:nvSpPr>
        <p:spPr>
          <a:xfrm>
            <a:off x="2516848" y="307979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Isosceles Triangle 48"/>
          <p:cNvSpPr/>
          <p:nvPr>
            <p:custDataLst>
              <p:tags r:id="rId12"/>
            </p:custDataLst>
          </p:nvPr>
        </p:nvSpPr>
        <p:spPr>
          <a:xfrm rot="10800000" flipH="1">
            <a:off x="3987485" y="351704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Isosceles Triangle 69"/>
          <p:cNvSpPr/>
          <p:nvPr>
            <p:custDataLst>
              <p:tags r:id="rId13"/>
            </p:custDataLst>
          </p:nvPr>
        </p:nvSpPr>
        <p:spPr>
          <a:xfrm>
            <a:off x="5300223" y="309820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70"/>
          <p:cNvSpPr/>
          <p:nvPr>
            <p:custDataLst>
              <p:tags r:id="rId14"/>
            </p:custDataLst>
          </p:nvPr>
        </p:nvSpPr>
        <p:spPr>
          <a:xfrm>
            <a:off x="1426890" y="206718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15"/>
            </p:custDataLst>
          </p:nvPr>
        </p:nvSpPr>
        <p:spPr>
          <a:xfrm>
            <a:off x="1426890" y="2410570"/>
            <a:ext cx="2295722" cy="591185"/>
          </a:xfrm>
          <a:prstGeom prst="rect">
            <a:avLst/>
          </a:prstGeom>
          <a:noFill/>
        </p:spPr>
        <p:txBody>
          <a:bodyPr wrap="square" lIns="68580" tIns="34290" rIns="68580" bIns="34290" rtlCol="0">
            <a:spAutoFit/>
          </a:bodyPr>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1.对身边的新事物感兴趣，有好奇心和探究欲。</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2.喜欢刨根问底，乐于动手动脑</a:t>
            </a:r>
            <a:r>
              <a:rPr kumimoji="0" lang="zh-CN" altLang="en-US" sz="12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2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16"/>
            </p:custDataLst>
          </p:nvPr>
        </p:nvSpPr>
        <p:spPr>
          <a:xfrm>
            <a:off x="1426890" y="2080683"/>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好奇好问方面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Oval 40"/>
          <p:cNvSpPr/>
          <p:nvPr>
            <p:custDataLst>
              <p:tags r:id="rId17"/>
            </p:custDataLst>
          </p:nvPr>
        </p:nvSpPr>
        <p:spPr>
          <a:xfrm rot="16200000">
            <a:off x="6750513" y="329326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Isosceles Triangle 45"/>
          <p:cNvSpPr/>
          <p:nvPr>
            <p:custDataLst>
              <p:tags r:id="rId18"/>
            </p:custDataLst>
          </p:nvPr>
        </p:nvSpPr>
        <p:spPr>
          <a:xfrm rot="10800000">
            <a:off x="6802447" y="353240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6" name="Group 1"/>
          <p:cNvGrpSpPr/>
          <p:nvPr/>
        </p:nvGrpSpPr>
        <p:grpSpPr>
          <a:xfrm rot="16200000">
            <a:off x="7799211" y="2511134"/>
            <a:ext cx="40515" cy="1760461"/>
            <a:chOff x="6077892" y="2108486"/>
            <a:chExt cx="36254" cy="2137898"/>
          </a:xfrm>
          <a:solidFill>
            <a:schemeClr val="accent2">
              <a:lumMod val="75000"/>
            </a:schemeClr>
          </a:solidFill>
        </p:grpSpPr>
        <p:cxnSp>
          <p:nvCxnSpPr>
            <p:cNvPr id="67" name="Straight Connector 14"/>
            <p:cNvCxnSpPr/>
            <p:nvPr>
              <p:custDataLst>
                <p:tags r:id="rId19"/>
              </p:custDataLst>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custDataLst>
                <p:tags r:id="rId20"/>
              </p:custDataLst>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491336" y="2422282"/>
            <a:ext cx="41039" cy="1926701"/>
            <a:chOff x="6077893" y="1321466"/>
            <a:chExt cx="36727" cy="2339790"/>
          </a:xfrm>
          <a:solidFill>
            <a:schemeClr val="accent2">
              <a:lumMod val="75000"/>
            </a:schemeClr>
          </a:solidFill>
        </p:grpSpPr>
        <p:cxnSp>
          <p:nvCxnSpPr>
            <p:cNvPr id="70" name="Straight Connector 14"/>
            <p:cNvCxnSpPr/>
            <p:nvPr>
              <p:custDataLst>
                <p:tags r:id="rId21"/>
              </p:custDataLst>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custDataLst>
                <p:tags r:id="rId22"/>
              </p:custDataLst>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custDataLst>
              <p:tags r:id="rId23"/>
            </p:custDataLst>
          </p:nvPr>
        </p:nvSpPr>
        <p:spPr>
          <a:xfrm>
            <a:off x="3441360" y="18113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3" name="TextBox 72"/>
          <p:cNvSpPr txBox="1"/>
          <p:nvPr>
            <p:custDataLst>
              <p:tags r:id="rId24"/>
            </p:custDataLst>
          </p:nvPr>
        </p:nvSpPr>
        <p:spPr>
          <a:xfrm rot="16200000">
            <a:off x="5297146" y="2558646"/>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4" name="Rectangle 70"/>
          <p:cNvSpPr/>
          <p:nvPr>
            <p:custDataLst>
              <p:tags r:id="rId25"/>
            </p:custDataLst>
          </p:nvPr>
        </p:nvSpPr>
        <p:spPr>
          <a:xfrm>
            <a:off x="4202081" y="206685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5" name="TextBox 74"/>
          <p:cNvSpPr txBox="1"/>
          <p:nvPr>
            <p:custDataLst>
              <p:tags r:id="rId26"/>
            </p:custDataLst>
          </p:nvPr>
        </p:nvSpPr>
        <p:spPr>
          <a:xfrm>
            <a:off x="4081145" y="2379980"/>
            <a:ext cx="2614295" cy="69913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对大自然和身边的事物有广泛的兴趣。</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喜欢阅读。</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3.</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对生活情境中的文字符号感兴趣。</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4.</a:t>
            </a: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愿意用数学的方法解决问题。</a:t>
            </a:r>
            <a:endPar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6" name="TextBox 75"/>
          <p:cNvSpPr txBox="1"/>
          <p:nvPr>
            <p:custDataLst>
              <p:tags r:id="rId27"/>
            </p:custDataLst>
          </p:nvPr>
        </p:nvSpPr>
        <p:spPr>
          <a:xfrm>
            <a:off x="4202081" y="2080352"/>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学习兴趣方面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7" name="Oval 71"/>
          <p:cNvSpPr/>
          <p:nvPr>
            <p:custDataLst>
              <p:tags r:id="rId28"/>
            </p:custDataLst>
          </p:nvPr>
        </p:nvSpPr>
        <p:spPr>
          <a:xfrm>
            <a:off x="6216551" y="181104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8" name="Rectangle 70"/>
          <p:cNvSpPr/>
          <p:nvPr>
            <p:custDataLst>
              <p:tags r:id="rId29"/>
            </p:custDataLst>
          </p:nvPr>
        </p:nvSpPr>
        <p:spPr>
          <a:xfrm>
            <a:off x="2892417" y="36556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9" name="TextBox 78"/>
          <p:cNvSpPr txBox="1"/>
          <p:nvPr>
            <p:custDataLst>
              <p:tags r:id="rId30"/>
            </p:custDataLst>
          </p:nvPr>
        </p:nvSpPr>
        <p:spPr>
          <a:xfrm>
            <a:off x="2892425" y="3959860"/>
            <a:ext cx="2226310" cy="745490"/>
          </a:xfrm>
          <a:prstGeom prst="rect">
            <a:avLst/>
          </a:prstGeom>
          <a:noFill/>
        </p:spPr>
        <p:txBody>
          <a:bodyPr wrap="square" lIns="68580" tIns="34290" rIns="68580" bIns="34290" rtlCol="0">
            <a:spAutoFit/>
          </a:bodyPr>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1.能专注地做事。</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2.能坚持做完一件事。</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3.乐于独立思考并敢于表达。</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algn="just" defTabSz="914400" rtl="0" eaLnBrk="1" fontAlgn="auto" latinLnBrk="0" hangingPunct="1">
              <a:lnSpc>
                <a:spcPct val="100000"/>
              </a:lnSpc>
              <a:spcBef>
                <a:spcPts val="0"/>
              </a:spcBef>
              <a:spcAft>
                <a:spcPts val="0"/>
              </a:spcAft>
              <a:buClrTx/>
              <a:buSzTx/>
              <a:buFontTx/>
              <a:buNone/>
              <a:defRPr/>
            </a:pPr>
            <a:r>
              <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4.做事有一定的计划性。</a:t>
            </a:r>
            <a:endParaRPr kumimoji="0" lang="zh-CN" altLang="en-US" sz="11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0" name="TextBox 79"/>
          <p:cNvSpPr txBox="1"/>
          <p:nvPr>
            <p:custDataLst>
              <p:tags r:id="rId31"/>
            </p:custDataLst>
          </p:nvPr>
        </p:nvSpPr>
        <p:spPr>
          <a:xfrm>
            <a:off x="2892417" y="3669096"/>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学习习惯方面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1" name="Oval 71"/>
          <p:cNvSpPr/>
          <p:nvPr>
            <p:custDataLst>
              <p:tags r:id="rId32"/>
            </p:custDataLst>
          </p:nvPr>
        </p:nvSpPr>
        <p:spPr>
          <a:xfrm>
            <a:off x="4906888" y="33997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82" name="TextBox 81"/>
          <p:cNvSpPr txBox="1"/>
          <p:nvPr>
            <p:custDataLst>
              <p:tags r:id="rId33"/>
            </p:custDataLst>
          </p:nvPr>
        </p:nvSpPr>
        <p:spPr>
          <a:xfrm rot="16200000">
            <a:off x="6803996" y="4146832"/>
            <a:ext cx="471924" cy="238527"/>
          </a:xfrm>
          <a:prstGeom prst="rect">
            <a:avLst/>
          </a:prstGeom>
          <a:noFill/>
        </p:spPr>
        <p:txBody>
          <a:bodyPr wrap="non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id-ID"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3" name="Rectangle 70"/>
          <p:cNvSpPr/>
          <p:nvPr>
            <p:custDataLst>
              <p:tags r:id="rId34"/>
            </p:custDataLst>
          </p:nvPr>
        </p:nvSpPr>
        <p:spPr>
          <a:xfrm>
            <a:off x="5708931" y="36550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4" name="TextBox 83"/>
          <p:cNvSpPr txBox="1"/>
          <p:nvPr>
            <p:custDataLst>
              <p:tags r:id="rId35"/>
            </p:custDataLst>
          </p:nvPr>
        </p:nvSpPr>
        <p:spPr>
          <a:xfrm>
            <a:off x="5708650" y="3830955"/>
            <a:ext cx="2359660" cy="930275"/>
          </a:xfrm>
          <a:prstGeom prst="rect">
            <a:avLst/>
          </a:prstGeom>
          <a:noFill/>
        </p:spPr>
        <p:txBody>
          <a:bodyPr wrap="square" lIns="68580" tIns="34290" rIns="68580" bIns="34290"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在集体中能认真听。</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能较清楚地讲述一件事情。</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3.</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能说出图画书的主要情节。</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4.</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识别上下、左右等方位。</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5.</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能认识并书写自己的名字。</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6.</a:t>
            </a:r>
            <a:r>
              <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尝试用数学解决生活中的问题。</a:t>
            </a:r>
            <a:endParaRPr kumimoji="0" lang="zh-CN" altLang="en-US" sz="9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85" name="TextBox 84"/>
          <p:cNvSpPr txBox="1"/>
          <p:nvPr>
            <p:custDataLst>
              <p:tags r:id="rId36"/>
            </p:custDataLst>
          </p:nvPr>
        </p:nvSpPr>
        <p:spPr>
          <a:xfrm>
            <a:off x="5708931" y="3668538"/>
            <a:ext cx="2295722" cy="252730"/>
          </a:xfrm>
          <a:prstGeom prst="rect">
            <a:avLst/>
          </a:prstGeom>
          <a:solidFill>
            <a:schemeClr val="accent1"/>
          </a:solidFill>
          <a:ln>
            <a:noFill/>
          </a:ln>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学习能力方面</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6" name="Oval 71"/>
          <p:cNvSpPr/>
          <p:nvPr>
            <p:custDataLst>
              <p:tags r:id="rId37"/>
            </p:custDataLst>
          </p:nvPr>
        </p:nvSpPr>
        <p:spPr>
          <a:xfrm>
            <a:off x="7723402" y="33992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39"/>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二、幼儿在入学前需要做好的准备</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10" name="TextBox 20"/>
          <p:cNvSpPr txBox="1"/>
          <p:nvPr>
            <p:custDataLst>
              <p:tags r:id="rId40"/>
            </p:custDataLst>
          </p:nvPr>
        </p:nvSpPr>
        <p:spPr>
          <a:xfrm>
            <a:off x="647700" y="1337945"/>
            <a:ext cx="500443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（四）学习准备</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6" grpId="0" bldLvl="0" animBg="1"/>
      <p:bldP spid="57" grpId="0" bldLvl="0" animBg="1"/>
      <p:bldP spid="58" grpId="0" bldLvl="0" animBg="1"/>
      <p:bldP spid="59" grpId="0" bldLvl="0" animBg="1"/>
      <p:bldP spid="60" grpId="0" bldLvl="0" animBg="1"/>
      <p:bldP spid="61" grpId="0" bldLvl="0" animBg="1"/>
      <p:bldP spid="62" grpId="0"/>
      <p:bldP spid="63" grpId="0" bldLvl="0" animBg="1"/>
      <p:bldP spid="64" grpId="0" bldLvl="0" animBg="1"/>
      <p:bldP spid="65" grpId="0" bldLvl="0" animBg="1"/>
      <p:bldP spid="72" grpId="0" bldLvl="0" animBg="1"/>
      <p:bldP spid="73" grpId="0"/>
      <p:bldP spid="74" grpId="0" bldLvl="0" animBg="1"/>
      <p:bldP spid="75" grpId="0"/>
      <p:bldP spid="76" grpId="0" bldLvl="0" animBg="1"/>
      <p:bldP spid="77" grpId="0" bldLvl="0" animBg="1"/>
      <p:bldP spid="78" grpId="0" bldLvl="0" animBg="1"/>
      <p:bldP spid="79" grpId="0"/>
      <p:bldP spid="80" grpId="0" bldLvl="0" animBg="1"/>
      <p:bldP spid="81" grpId="0" bldLvl="0" animBg="1"/>
      <p:bldP spid="82" grpId="0"/>
      <p:bldP spid="83" grpId="0" bldLvl="0" animBg="1"/>
      <p:bldP spid="84" grpId="0"/>
      <p:bldP spid="85" grpId="0" bldLvl="0" animBg="1"/>
      <p:bldP spid="8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373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725295" y="1604645"/>
            <a:ext cx="727392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首先，幼儿园可以通过组织</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我要上小学了</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系列主题教育，来激发幼儿对小学的好奇心。</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其次，还可以邀请小学生来幼儿园与幼儿的弟弟妹妹进行互动交流，让幼儿与小学生面对面交流，感受小学生的生活和学习状态，激发他们对小学生活的期待和向往。</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9001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（一）培养幼儿对小学生活的热爱和向往</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8" descr="IMG_256"/>
          <p:cNvPicPr>
            <a:picLocks noChangeAspect="1"/>
          </p:cNvPicPr>
          <p:nvPr/>
        </p:nvPicPr>
        <p:blipFill>
          <a:blip r:embed="rId9"/>
          <a:stretch>
            <a:fillRect/>
          </a:stretch>
        </p:blipFill>
        <p:spPr>
          <a:xfrm>
            <a:off x="3701098" y="2566353"/>
            <a:ext cx="2295525" cy="1782445"/>
          </a:xfrm>
          <a:prstGeom prst="rect">
            <a:avLst/>
          </a:prstGeom>
          <a:solidFill>
            <a:srgbClr val="FFFFFF"/>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77495" y="255270"/>
            <a:ext cx="1476375" cy="460375"/>
          </a:xfrm>
          <a:prstGeom prst="rect">
            <a:avLst/>
          </a:prstGeom>
          <a:noFill/>
        </p:spPr>
        <p:txBody>
          <a:bodyPr wrap="square" rtlCol="0">
            <a:spAutoFit/>
          </a:bodyPr>
          <a:lstStyle/>
          <a:p>
            <a:r>
              <a:rPr lang="zh-CN" altLang="en-US" sz="2400" b="1" dirty="0"/>
              <a:t>学习目标</a:t>
            </a:r>
            <a:endParaRPr lang="zh-CN" altLang="en-US" sz="2400" b="1" dirty="0"/>
          </a:p>
        </p:txBody>
      </p:sp>
      <p:sp>
        <p:nvSpPr>
          <p:cNvPr id="13" name="文本框 12"/>
          <p:cNvSpPr txBox="1"/>
          <p:nvPr/>
        </p:nvSpPr>
        <p:spPr>
          <a:xfrm>
            <a:off x="1754812" y="-183110"/>
            <a:ext cx="693420" cy="398780"/>
          </a:xfrm>
          <a:prstGeom prst="rect">
            <a:avLst/>
          </a:prstGeom>
          <a:noFill/>
        </p:spPr>
        <p:txBody>
          <a:bodyPr wrap="none" rtlCol="0">
            <a:spAutoFit/>
          </a:bodyPr>
          <a:lstStyle/>
          <a:p>
            <a:pPr algn="l"/>
            <a:r>
              <a:rPr lang="en-US" altLang="zh-CN" sz="2000" b="1" dirty="0">
                <a:solidFill>
                  <a:srgbClr val="1A5D5C"/>
                </a:solidFill>
              </a:rPr>
              <a:t>    </a:t>
            </a:r>
            <a:endParaRPr lang="zh-CN" altLang="en-US" sz="2000" b="1" dirty="0">
              <a:solidFill>
                <a:srgbClr val="1A5D5C"/>
              </a:solidFill>
            </a:endParaRPr>
          </a:p>
        </p:txBody>
      </p:sp>
      <p:sp>
        <p:nvSpPr>
          <p:cNvPr id="2" name="圆角矩形 1"/>
          <p:cNvSpPr/>
          <p:nvPr>
            <p:custDataLst>
              <p:tags r:id="rId2"/>
            </p:custDataLst>
          </p:nvPr>
        </p:nvSpPr>
        <p:spPr bwMode="auto">
          <a:xfrm>
            <a:off x="272519" y="1568101"/>
            <a:ext cx="2401907" cy="2770492"/>
          </a:xfrm>
          <a:prstGeom prst="roundRect">
            <a:avLst>
              <a:gd name="adj" fmla="val 568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 name="圆角矩形 2"/>
          <p:cNvSpPr/>
          <p:nvPr>
            <p:custDataLst>
              <p:tags r:id="rId3"/>
            </p:custDataLst>
          </p:nvPr>
        </p:nvSpPr>
        <p:spPr bwMode="auto">
          <a:xfrm>
            <a:off x="6398248" y="1568101"/>
            <a:ext cx="2401907" cy="2770492"/>
          </a:xfrm>
          <a:prstGeom prst="roundRect">
            <a:avLst>
              <a:gd name="adj" fmla="val 507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23" name="矩形 26"/>
          <p:cNvSpPr>
            <a:spLocks noChangeArrowheads="1"/>
          </p:cNvSpPr>
          <p:nvPr>
            <p:custDataLst>
              <p:tags r:id="rId4"/>
            </p:custDataLst>
          </p:nvPr>
        </p:nvSpPr>
        <p:spPr bwMode="auto">
          <a:xfrm>
            <a:off x="6397625" y="1724660"/>
            <a:ext cx="2402840" cy="1517015"/>
          </a:xfrm>
          <a:prstGeom prst="rect">
            <a:avLst/>
          </a:prstGeom>
          <a:noFill/>
          <a:ln w="9525">
            <a:noFill/>
            <a:miter lim="800000"/>
          </a:ln>
        </p:spPr>
        <p:txBody>
          <a:bodyPr wrap="square" lIns="62118" tIns="31058" rIns="62118" bIns="31058">
            <a:noAutofit/>
          </a:bodyPr>
          <a:p>
            <a:pPr indent="0" algn="l" fontAlgn="auto">
              <a:lnSpc>
                <a:spcPts val="2300"/>
              </a:lnSpc>
              <a:buClrTx/>
              <a:buSzTx/>
              <a:buNone/>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1.</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能够初步运用理论知识分析幼小衔接工作中的实际问题。</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buClrTx/>
              <a:buSzTx/>
              <a:buNone/>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2.</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能够运用幼小衔接工作的指导思想指导实践。</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p:txBody>
      </p:sp>
      <p:sp>
        <p:nvSpPr>
          <p:cNvPr id="24" name="圆角矩形 23"/>
          <p:cNvSpPr/>
          <p:nvPr>
            <p:custDataLst>
              <p:tags r:id="rId5"/>
            </p:custDataLst>
          </p:nvPr>
        </p:nvSpPr>
        <p:spPr bwMode="auto">
          <a:xfrm>
            <a:off x="3308306" y="1568101"/>
            <a:ext cx="2401907" cy="2770492"/>
          </a:xfrm>
          <a:prstGeom prst="roundRect">
            <a:avLst>
              <a:gd name="adj" fmla="val 507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25" name="矩形 24"/>
          <p:cNvSpPr>
            <a:spLocks noChangeArrowheads="1"/>
          </p:cNvSpPr>
          <p:nvPr>
            <p:custDataLst>
              <p:tags r:id="rId6"/>
            </p:custDataLst>
          </p:nvPr>
        </p:nvSpPr>
        <p:spPr bwMode="auto">
          <a:xfrm>
            <a:off x="3307715" y="1724025"/>
            <a:ext cx="2402205" cy="2096135"/>
          </a:xfrm>
          <a:prstGeom prst="rect">
            <a:avLst/>
          </a:prstGeom>
          <a:noFill/>
          <a:ln w="9525">
            <a:noFill/>
            <a:miter lim="800000"/>
          </a:ln>
        </p:spPr>
        <p:txBody>
          <a:bodyPr wrap="square" lIns="62118" tIns="31058" rIns="62118" bIns="31058">
            <a:noAutofit/>
          </a:bodyPr>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1.</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理解幼儿园与小学衔接的含义。</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2.</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了解幼儿园与小学衔接的意义与任务。</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3.</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理解幼小衔接工作的指导思想。</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4.</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掌握幼小衔接的工作的内容和方法。</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p:txBody>
      </p:sp>
      <p:sp>
        <p:nvSpPr>
          <p:cNvPr id="26" name="TextBox 32"/>
          <p:cNvSpPr txBox="1">
            <a:spLocks noChangeArrowheads="1"/>
          </p:cNvSpPr>
          <p:nvPr>
            <p:custDataLst>
              <p:tags r:id="rId7"/>
            </p:custDataLst>
          </p:nvPr>
        </p:nvSpPr>
        <p:spPr bwMode="auto">
          <a:xfrm>
            <a:off x="277495" y="1724025"/>
            <a:ext cx="2397125" cy="1535430"/>
          </a:xfrm>
          <a:prstGeom prst="rect">
            <a:avLst/>
          </a:prstGeom>
          <a:noFill/>
          <a:ln w="9525">
            <a:noFill/>
            <a:miter lim="800000"/>
          </a:ln>
        </p:spPr>
        <p:txBody>
          <a:bodyPr wrap="square" lIns="62118" tIns="31058" rIns="62118" bIns="31058">
            <a:spAutoFit/>
          </a:bodyPr>
          <a:p>
            <a:pPr marR="0" lvl="0" indent="0" algn="l" defTabSz="914400" rtl="0" fontAlgn="auto">
              <a:lnSpc>
                <a:spcPts val="2300"/>
              </a:lnSpc>
              <a:spcBef>
                <a:spcPts val="0"/>
              </a:spcBef>
              <a:spcAft>
                <a:spcPts val="0"/>
              </a:spcAft>
              <a:buClrTx/>
              <a:buSzTx/>
              <a:buFontTx/>
              <a:buNone/>
              <a:defRPr/>
            </a:pPr>
            <a:r>
              <a:rPr kumimoji="0" lang="en-US" altLang="zh-CN"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  1.</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明确幼小衔接工作的重要性和紧迫性，树立正确的儿童观和幼儿教育观。</a:t>
            </a:r>
            <a:endPar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endParaRPr>
          </a:p>
          <a:p>
            <a:pPr marR="0" lvl="0" indent="0" algn="l" defTabSz="914400" rtl="0" fontAlgn="auto">
              <a:lnSpc>
                <a:spcPts val="2300"/>
              </a:lnSpc>
              <a:spcBef>
                <a:spcPts val="0"/>
              </a:spcBef>
              <a:spcAft>
                <a:spcPts val="0"/>
              </a:spcAft>
              <a:buClrTx/>
              <a:buSzTx/>
              <a:buFontTx/>
              <a:buNone/>
              <a:defRPr/>
            </a:pPr>
            <a:r>
              <a:rPr kumimoji="0" lang="en-US" altLang="zh-CN"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  2.</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乐于主动探索和研究学前教育相关的理论与实践。</a:t>
            </a:r>
            <a:endPar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endParaRPr>
          </a:p>
        </p:txBody>
      </p:sp>
      <p:sp>
        <p:nvSpPr>
          <p:cNvPr id="30" name="圆角矩形 29"/>
          <p:cNvSpPr/>
          <p:nvPr>
            <p:custDataLst>
              <p:tags r:id="rId8"/>
            </p:custDataLst>
          </p:nvPr>
        </p:nvSpPr>
        <p:spPr>
          <a:xfrm>
            <a:off x="3308306" y="972567"/>
            <a:ext cx="2401907" cy="413112"/>
          </a:xfrm>
          <a:prstGeom prst="roundRect">
            <a:avLst/>
          </a:prstGeom>
          <a:solidFill>
            <a:srgbClr val="1A5D5C"/>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1" name="圆角矩形 30"/>
          <p:cNvSpPr/>
          <p:nvPr>
            <p:custDataLst>
              <p:tags r:id="rId9"/>
            </p:custDataLst>
          </p:nvPr>
        </p:nvSpPr>
        <p:spPr>
          <a:xfrm>
            <a:off x="6398248" y="972567"/>
            <a:ext cx="2401907" cy="413112"/>
          </a:xfrm>
          <a:prstGeom prst="roundRect">
            <a:avLst/>
          </a:prstGeom>
          <a:solidFill>
            <a:srgbClr val="1A5D5C"/>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2" name="圆角矩形 31"/>
          <p:cNvSpPr/>
          <p:nvPr>
            <p:custDataLst>
              <p:tags r:id="rId10"/>
            </p:custDataLst>
          </p:nvPr>
        </p:nvSpPr>
        <p:spPr>
          <a:xfrm>
            <a:off x="272519" y="972567"/>
            <a:ext cx="2401907" cy="413112"/>
          </a:xfrm>
          <a:prstGeom prst="roundRect">
            <a:avLst/>
          </a:prstGeom>
          <a:solidFill>
            <a:srgbClr val="1A5D5C"/>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3" name="矩形 32"/>
          <p:cNvSpPr>
            <a:spLocks noChangeArrowheads="1"/>
          </p:cNvSpPr>
          <p:nvPr>
            <p:custDataLst>
              <p:tags r:id="rId11"/>
            </p:custDataLst>
          </p:nvPr>
        </p:nvSpPr>
        <p:spPr bwMode="auto">
          <a:xfrm>
            <a:off x="321961" y="1004299"/>
            <a:ext cx="2157006" cy="368300"/>
          </a:xfrm>
          <a:prstGeom prst="rect">
            <a:avLst/>
          </a:prstGeom>
          <a:solidFill>
            <a:srgbClr val="1A5D5C"/>
          </a:solid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cs"/>
              </a:rPr>
              <a:t>素质目标</a:t>
            </a:r>
            <a:endParaRPr kumimoji="0" lang="zh-CN" altLang="en-US" sz="20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cs"/>
            </a:endParaRPr>
          </a:p>
        </p:txBody>
      </p:sp>
      <p:sp>
        <p:nvSpPr>
          <p:cNvPr id="34" name="矩形 33"/>
          <p:cNvSpPr>
            <a:spLocks noChangeArrowheads="1"/>
          </p:cNvSpPr>
          <p:nvPr>
            <p:custDataLst>
              <p:tags r:id="rId12"/>
            </p:custDataLst>
          </p:nvPr>
        </p:nvSpPr>
        <p:spPr bwMode="auto">
          <a:xfrm>
            <a:off x="6534633" y="1004299"/>
            <a:ext cx="2157006" cy="368300"/>
          </a:xfrm>
          <a:prstGeom prst="rect">
            <a:avLst/>
          </a:prstGeom>
          <a:no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能力目标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a:spLocks noChangeArrowheads="1"/>
          </p:cNvSpPr>
          <p:nvPr>
            <p:custDataLst>
              <p:tags r:id="rId13"/>
            </p:custDataLst>
          </p:nvPr>
        </p:nvSpPr>
        <p:spPr bwMode="auto">
          <a:xfrm>
            <a:off x="3444692" y="1004299"/>
            <a:ext cx="2157006" cy="368300"/>
          </a:xfrm>
          <a:prstGeom prst="rect">
            <a:avLst/>
          </a:prstGeom>
          <a:no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知识目标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4000"/>
                                  </p:iterate>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709"/>
                            </p:stCondLst>
                            <p:childTnLst>
                              <p:par>
                                <p:cTn id="9" presetID="3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450" decel="100000" fill="hold"/>
                                        <p:tgtEl>
                                          <p:spTgt spid="32"/>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450" decel="100000" fill="hold"/>
                                        <p:tgtEl>
                                          <p:spTgt spid="30"/>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anim calcmode="lin" valueType="num">
                                      <p:cBhvr>
                                        <p:cTn id="24" dur="500" fill="hold"/>
                                        <p:tgtEl>
                                          <p:spTgt spid="31"/>
                                        </p:tgtEl>
                                        <p:attrNameLst>
                                          <p:attrName>ppt_x</p:attrName>
                                        </p:attrNameLst>
                                      </p:cBhvr>
                                      <p:tavLst>
                                        <p:tav tm="0">
                                          <p:val>
                                            <p:strVal val="#ppt_x"/>
                                          </p:val>
                                        </p:tav>
                                        <p:tav tm="100000">
                                          <p:val>
                                            <p:strVal val="#ppt_x"/>
                                          </p:val>
                                        </p:tav>
                                      </p:tavLst>
                                    </p:anim>
                                    <p:anim calcmode="lin" valueType="num">
                                      <p:cBhvr>
                                        <p:cTn id="25" dur="450" decel="100000" fill="hold"/>
                                        <p:tgtEl>
                                          <p:spTgt spid="31"/>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7" fill="hold">
                            <p:stCondLst>
                              <p:cond delay="1209"/>
                            </p:stCondLst>
                            <p:childTnLst>
                              <p:par>
                                <p:cTn id="28" presetID="12" presetClass="entr" presetSubtype="4"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slide(fromBottom)">
                                      <p:cBhvr>
                                        <p:cTn id="30" dur="500"/>
                                        <p:tgtEl>
                                          <p:spTgt spid="33"/>
                                        </p:tgtEl>
                                      </p:cBhvr>
                                    </p:animEffect>
                                  </p:childTnLst>
                                </p:cTn>
                              </p:par>
                            </p:childTnLst>
                          </p:cTn>
                        </p:par>
                        <p:par>
                          <p:cTn id="31" fill="hold">
                            <p:stCondLst>
                              <p:cond delay="1709"/>
                            </p:stCondLst>
                            <p:childTnLst>
                              <p:par>
                                <p:cTn id="32" presetID="1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slide(fromBottom)">
                                      <p:cBhvr>
                                        <p:cTn id="34" dur="500"/>
                                        <p:tgtEl>
                                          <p:spTgt spid="35"/>
                                        </p:tgtEl>
                                      </p:cBhvr>
                                    </p:animEffect>
                                  </p:childTnLst>
                                </p:cTn>
                              </p:par>
                            </p:childTnLst>
                          </p:cTn>
                        </p:par>
                        <p:par>
                          <p:cTn id="35" fill="hold">
                            <p:stCondLst>
                              <p:cond delay="2209"/>
                            </p:stCondLst>
                            <p:childTnLst>
                              <p:par>
                                <p:cTn id="36" presetID="1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slide(fromBottom)">
                                      <p:cBhvr>
                                        <p:cTn id="38" dur="500"/>
                                        <p:tgtEl>
                                          <p:spTgt spid="34"/>
                                        </p:tgtEl>
                                      </p:cBhvr>
                                    </p:animEffect>
                                  </p:childTnLst>
                                </p:cTn>
                              </p:par>
                            </p:childTnLst>
                          </p:cTn>
                        </p:par>
                        <p:par>
                          <p:cTn id="39" fill="hold">
                            <p:stCondLst>
                              <p:cond delay="2709"/>
                            </p:stCondLst>
                            <p:childTnLst>
                              <p:par>
                                <p:cTn id="40" presetID="1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500"/>
                                        <p:tgtEl>
                                          <p:spTgt spid="2"/>
                                        </p:tgtEl>
                                      </p:cBhvr>
                                    </p:animEffect>
                                  </p:childTnLst>
                                </p:cTn>
                              </p:par>
                            </p:childTnLst>
                          </p:cTn>
                        </p:par>
                        <p:par>
                          <p:cTn id="43" fill="hold">
                            <p:stCondLst>
                              <p:cond delay="3209"/>
                            </p:stCondLst>
                            <p:childTnLst>
                              <p:par>
                                <p:cTn id="44" presetID="12" presetClass="entr" presetSubtype="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slide(fromTop)">
                                      <p:cBhvr>
                                        <p:cTn id="46" dur="500"/>
                                        <p:tgtEl>
                                          <p:spTgt spid="24"/>
                                        </p:tgtEl>
                                      </p:cBhvr>
                                    </p:animEffect>
                                  </p:childTnLst>
                                </p:cTn>
                              </p:par>
                            </p:childTnLst>
                          </p:cTn>
                        </p:par>
                        <p:par>
                          <p:cTn id="47" fill="hold">
                            <p:stCondLst>
                              <p:cond delay="3709"/>
                            </p:stCondLst>
                            <p:childTnLst>
                              <p:par>
                                <p:cTn id="48" presetID="12" presetClass="entr" presetSubtype="1"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slide(fromTop)">
                                      <p:cBhvr>
                                        <p:cTn id="50" dur="500"/>
                                        <p:tgtEl>
                                          <p:spTgt spid="3"/>
                                        </p:tgtEl>
                                      </p:cBhvr>
                                    </p:animEffect>
                                  </p:childTnLst>
                                </p:cTn>
                              </p:par>
                            </p:childTnLst>
                          </p:cTn>
                        </p:par>
                        <p:par>
                          <p:cTn id="51" fill="hold">
                            <p:stCondLst>
                              <p:cond delay="4209"/>
                            </p:stCondLst>
                            <p:childTnLst>
                              <p:par>
                                <p:cTn id="52" presetID="49" presetClass="entr" presetSubtype="0" decel="10000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 calcmode="lin" valueType="num">
                                      <p:cBhvr>
                                        <p:cTn id="56" dur="500" fill="hold"/>
                                        <p:tgtEl>
                                          <p:spTgt spid="26"/>
                                        </p:tgtEl>
                                        <p:attrNameLst>
                                          <p:attrName>style.rotation</p:attrName>
                                        </p:attrNameLst>
                                      </p:cBhvr>
                                      <p:tavLst>
                                        <p:tav tm="0">
                                          <p:val>
                                            <p:fltVal val="360"/>
                                          </p:val>
                                        </p:tav>
                                        <p:tav tm="100000">
                                          <p:val>
                                            <p:fltVal val="0"/>
                                          </p:val>
                                        </p:tav>
                                      </p:tavLst>
                                    </p:anim>
                                    <p:animEffect transition="in" filter="fade">
                                      <p:cBhvr>
                                        <p:cTn id="57" dur="500"/>
                                        <p:tgtEl>
                                          <p:spTgt spid="26"/>
                                        </p:tgtEl>
                                      </p:cBhvr>
                                    </p:animEffect>
                                  </p:childTnLst>
                                </p:cTn>
                              </p:par>
                            </p:childTnLst>
                          </p:cTn>
                        </p:par>
                        <p:par>
                          <p:cTn id="58" fill="hold">
                            <p:stCondLst>
                              <p:cond delay="4709"/>
                            </p:stCondLst>
                            <p:childTnLst>
                              <p:par>
                                <p:cTn id="59" presetID="49" presetClass="entr" presetSubtype="0" decel="10000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 calcmode="lin" valueType="num">
                                      <p:cBhvr>
                                        <p:cTn id="63" dur="500" fill="hold"/>
                                        <p:tgtEl>
                                          <p:spTgt spid="25"/>
                                        </p:tgtEl>
                                        <p:attrNameLst>
                                          <p:attrName>style.rotation</p:attrName>
                                        </p:attrNameLst>
                                      </p:cBhvr>
                                      <p:tavLst>
                                        <p:tav tm="0">
                                          <p:val>
                                            <p:fltVal val="360"/>
                                          </p:val>
                                        </p:tav>
                                        <p:tav tm="100000">
                                          <p:val>
                                            <p:fltVal val="0"/>
                                          </p:val>
                                        </p:tav>
                                      </p:tavLst>
                                    </p:anim>
                                    <p:animEffect transition="in" filter="fade">
                                      <p:cBhvr>
                                        <p:cTn id="64" dur="500"/>
                                        <p:tgtEl>
                                          <p:spTgt spid="25"/>
                                        </p:tgtEl>
                                      </p:cBhvr>
                                    </p:animEffect>
                                  </p:childTnLst>
                                </p:cTn>
                              </p:par>
                            </p:childTnLst>
                          </p:cTn>
                        </p:par>
                        <p:par>
                          <p:cTn id="65" fill="hold">
                            <p:stCondLst>
                              <p:cond delay="5209"/>
                            </p:stCondLst>
                            <p:childTnLst>
                              <p:par>
                                <p:cTn id="66" presetID="49" presetClass="entr" presetSubtype="0" decel="10000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bldLvl="0" animBg="1"/>
      <p:bldP spid="3" grpId="0" bldLvl="0" animBg="1"/>
      <p:bldP spid="23" grpId="0"/>
      <p:bldP spid="24" grpId="0" bldLvl="0" animBg="1"/>
      <p:bldP spid="25" grpId="0"/>
      <p:bldP spid="26" grpId="0"/>
      <p:bldP spid="30" grpId="0" bldLvl="0" animBg="1"/>
      <p:bldP spid="31" grpId="0" bldLvl="0" animBg="1"/>
      <p:bldP spid="32" grpId="0" bldLvl="0" animBg="1"/>
      <p:bldP spid="33" grpId="0" bldLvl="0" animBg="1"/>
      <p:bldP spid="34"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373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725295" y="1604645"/>
            <a:ext cx="727392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此外，幼儿园还可以通过布置模拟小学教室的环境，让幼儿提前体验小学的学习氛围。</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最后，幼儿园可以与家长合作，积极发挥家长的参与作用，共同为幼儿营造一个积极、向上的氛围。</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9001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（一）培养幼儿对小学生活的热爱和向往</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17" descr="IMG_256"/>
          <p:cNvPicPr>
            <a:picLocks noChangeAspect="1"/>
          </p:cNvPicPr>
          <p:nvPr/>
        </p:nvPicPr>
        <p:blipFill>
          <a:blip r:embed="rId9"/>
          <a:stretch>
            <a:fillRect/>
          </a:stretch>
        </p:blipFill>
        <p:spPr>
          <a:xfrm>
            <a:off x="3721100" y="2414588"/>
            <a:ext cx="2402840" cy="1802765"/>
          </a:xfrm>
          <a:prstGeom prst="rect">
            <a:avLst/>
          </a:prstGeom>
          <a:solidFill>
            <a:srgbClr val="FFFFFF"/>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246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（二）培养幼儿对小学生活的适应性</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604645"/>
            <a:ext cx="6807835" cy="125730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首先，教师鼓励幼儿主动尝试、探索和发现，培养他们的好奇心和求知欲。</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其次，在适当的时候可以让幼儿参与决策和选择，例如选择玩具、图书或活动。</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此外，教师引导幼儿主动参与各种活动，培养他们的主动性和责任感。</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最后，教师应及时给予</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幼儿</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肯定和鼓励，增强他们的自信心和积极性。</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473773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1.</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培养幼儿的主动性</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7535" y="2970530"/>
            <a:ext cx="479488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2.</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培养幼儿的独立性</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65024" y="3077195"/>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3224530"/>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首先，教师应鼓励幼儿独立完成力所能及的事。</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其次，教师应培养幼儿的时间观念并让幼儿自己支配自己的时间，增强独立意识。</a:t>
            </a:r>
            <a:r>
              <a:rPr lang="en-US" altLang="zh-CN" sz="1400" b="0" noProof="0" dirty="0">
                <a:solidFill>
                  <a:prstClr val="black">
                    <a:lumMod val="95000"/>
                    <a:lumOff val="5000"/>
                  </a:prstClr>
                </a:solidFill>
                <a:latin typeface="黑体" panose="02010609060101010101" charset="-122"/>
                <a:ea typeface="黑体" panose="02010609060101010101" charset="-122"/>
              </a:rPr>
              <a:t>   </a:t>
            </a:r>
            <a:endParaRPr lang="en-US" altLang="zh-CN"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此外，当幼儿遇到问题时，鼓励幼儿独立思考和解决问题。</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最后，教师在活动过程中注重幼儿独立性的培养等方法来培养幼儿的独立性。</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246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（二）培养幼儿对小学生活的适应性</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2839085" y="1583055"/>
            <a:ext cx="6271895" cy="243713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首先，教师可以</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组织活</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动，鼓励幼儿与同伴一起完成任务、分享经验。</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其次，教师要注重培养幼儿的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沟通技能</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，学会表达自己的想法和感受，学会倾听他人的意见。</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此外，家长和教师还可以通过</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角色扮演、故事讲解</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等方式，帮助幼儿理解社交规则和情境，学会在不同情境下与人交往。</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同时，教师应</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以身作则</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，展示出良好的人际交往能力，成为幼儿学习的榜样。</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最后，家长和教师还可以合作，根据幼儿的个性和特点，制定个性化的培养方案。</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4"/>
            </p:custDataLst>
          </p:nvPr>
        </p:nvSpPr>
        <p:spPr>
          <a:xfrm>
            <a:off x="3041015" y="1286510"/>
            <a:ext cx="362140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3.</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发展幼儿的人际交往能力</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pic>
        <p:nvPicPr>
          <p:cNvPr id="2" name="图片 1" descr="微信图片_2021112514142412"/>
          <p:cNvPicPr>
            <a:picLocks noChangeAspect="1"/>
          </p:cNvPicPr>
          <p:nvPr/>
        </p:nvPicPr>
        <p:blipFill>
          <a:blip r:embed="rId6"/>
          <a:srcRect r="16914"/>
          <a:stretch>
            <a:fillRect/>
          </a:stretch>
        </p:blipFill>
        <p:spPr>
          <a:xfrm>
            <a:off x="172085" y="1583055"/>
            <a:ext cx="2667000" cy="2139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246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（二）培养幼儿对小学生活的适应性</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2839085" y="1583055"/>
            <a:ext cx="6271895" cy="273177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培养</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规则意识方面</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教师可以与孩子一起制定活动规则，并引导孩子理解并遵守这些规则。可以有意识地安排幼儿在规定时间内完成一些事情，如固定时间上厕所、喝水等。还可以通过规则教育游戏化的方式，将规则教育融入游戏中，如把玩具筐摆放整齐、将游戏材料分类放置、按序排列活动器械等，让孩子在游戏中体验和感知规则。</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培养</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任务意识方面</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可以有针对性地向幼儿布置明确的任务，如收拾玩具、整理书包等，让幼儿了解并承担自己的责任。还可以引导幼儿主动承担一些班级任务，如浇花、扫地、擦桌子等，在幼儿完成任务后，教师要及时给予反馈，肯定幼儿的努力和成果，同时指出不足之处，引导幼儿进行改进。</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4"/>
            </p:custDataLst>
          </p:nvPr>
        </p:nvSpPr>
        <p:spPr>
          <a:xfrm>
            <a:off x="3041015" y="1286510"/>
            <a:ext cx="362140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4.</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培养幼儿的规则意识和任务意识</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6"/>
          <a:stretch>
            <a:fillRect/>
          </a:stretch>
        </p:blipFill>
        <p:spPr>
          <a:xfrm flipH="1">
            <a:off x="551815" y="1339215"/>
            <a:ext cx="2150110" cy="2868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500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（三）帮助幼儿做好入学前的学习准备</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2839085" y="1583055"/>
            <a:ext cx="6271895" cy="243713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首先，教师应引导幼儿树立正确的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学习态度</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其次，可以帮助孩子调整</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作息时间</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，与孩子一起制定</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学习计划</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，合理安排学习和娱乐时间，为孩子提供适当的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学习资源</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，帮助幼儿形成规律</a:t>
            </a:r>
            <a:r>
              <a:rPr kumimoji="0" lang="zh-CN" altLang="en-US" sz="140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学习习惯</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，提高学习效率。</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再次，老师要引导幼儿养成专注学习的好习惯。在幼儿进行学习活动时，老师要为他们创造一个安静、舒适的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学习环境</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，避免过多的干扰和刺激。</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最后，鼓励幼儿</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多思考、多提问</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，引导他们主动思考和解决问题，在培养孩子的独立思考能力和创新精神的同时，为将来的学习打下坚实基础。</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4"/>
            </p:custDataLst>
          </p:nvPr>
        </p:nvSpPr>
        <p:spPr>
          <a:xfrm>
            <a:off x="3041015" y="1286510"/>
            <a:ext cx="362140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1.</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培养良好的学习习惯</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6"/>
          <a:stretch>
            <a:fillRect/>
          </a:stretch>
        </p:blipFill>
        <p:spPr>
          <a:xfrm>
            <a:off x="100330" y="1684655"/>
            <a:ext cx="2738755" cy="20548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500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（三）帮助幼儿做好入学前的学习准备</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437005"/>
            <a:ext cx="6807835" cy="125730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教师可以鼓励幼儿积极参与各种活动，在实践中体验成功和失败，从而培养</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自信心和毅力</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；通过一些需要</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团队协作</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的活动，让幼儿学会与他人</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沟通、分享和协作</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，培养幼儿的合作精神；参与一些幼儿园的任务，明确自己的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责任和义务</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，增强</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责任感</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；引导幼儿积极面对困难，鼓励他们尝试不同的解决方法，培养他们的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抗挫能力</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等。</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924685" y="1188720"/>
            <a:ext cx="473773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2.</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培养良好的非智力品质</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972945" y="2694305"/>
            <a:ext cx="479488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3.</a:t>
            </a: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适当调整课程结构和内容</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65024" y="3077195"/>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2984500"/>
            <a:ext cx="717169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首先，课程结构和内容应该注重培养的幼儿</a:t>
            </a:r>
            <a:r>
              <a:rPr lang="zh-CN" altLang="en-US" sz="1400" b="1" u="sng" noProof="0" dirty="0">
                <a:solidFill>
                  <a:prstClr val="black">
                    <a:lumMod val="95000"/>
                    <a:lumOff val="5000"/>
                  </a:prstClr>
                </a:solidFill>
                <a:latin typeface="黑体" panose="02010609060101010101" charset="-122"/>
                <a:ea typeface="黑体" panose="02010609060101010101" charset="-122"/>
              </a:rPr>
              <a:t>综合能力和素质</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其次，在课程结构上，可以借鉴小学的教学模式。</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再次，考虑到幼小衔接阶段孩子们的身心发展特点，课程内容和形式应该更加生动有趣。</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a:t>
            </a: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最后，课程安排还应注重培养幼儿的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自主性和独立性</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500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（四）加强幼儿园教师业务能力的培养</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80829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437005"/>
            <a:ext cx="6807835" cy="214185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首先，幼儿园教师应深入理解幼小衔接的重要性，认识到这一阶段对幼儿未来发展的关键作用，通过有效的教育策略来帮助他们顺利过渡。</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其次，教师应</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深入了解幼小衔接的理论和实践</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，认识到它不仅仅是知识的传递，更是</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幼儿心理、行为、学习习惯</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等多方面的适应过程。通过阅读相关书籍、参加专业研讨会等方式，不断提升自己对幼小衔接的认识和理解。</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最后，教师应不断学习和</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更新</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自己的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教育理念和方法</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关注最新的教育动态和研究成果</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，以便更好地应对幼小衔接过程中的挑战和问题。</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500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（五）建立和健全幼儿园与小学的联系</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2812415" y="1569085"/>
            <a:ext cx="5875655" cy="184721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首先，幼儿园和小学可以定期组织</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交流会议</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，分享各自的教育理念、教学方法和课程设置等，加强沟通与协作。</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其次，根据幼儿园和小学的教育目标，共同制定幼小衔接的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具体计划和方案</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，确保两个阶段的教育能够顺利衔接。</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其次，建立</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信息共享机制</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。利用现代信息技术手段，建立幼儿园和小学之间的信息共享平台，方便双方及时</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传递信息、交流经验和分享资源</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三、幼儿园方面的幼小衔接工作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pic>
        <p:nvPicPr>
          <p:cNvPr id="6" name="图片 11" descr="1fa39cf6826ba63b3d55f288d4def76"/>
          <p:cNvPicPr>
            <a:picLocks noChangeAspect="1"/>
          </p:cNvPicPr>
          <p:nvPr/>
        </p:nvPicPr>
        <p:blipFill>
          <a:blip r:embed="rId5"/>
          <a:stretch>
            <a:fillRect/>
          </a:stretch>
        </p:blipFill>
        <p:spPr>
          <a:xfrm>
            <a:off x="339090" y="1700530"/>
            <a:ext cx="2373630" cy="158369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1779905" y="832485"/>
            <a:ext cx="4824730" cy="398780"/>
          </a:xfrm>
          <a:prstGeom prst="rect">
            <a:avLst/>
          </a:prstGeom>
          <a:noFill/>
        </p:spPr>
        <p:txBody>
          <a:bodyPr wrap="squar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（一）合理调节低年级儿童的作息时间</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1668145" y="1224280"/>
            <a:ext cx="7019925" cy="155194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首先，确保小学低年级的作息时间安排与幼儿园阶段有一定的衔接性。</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其次，小学低年级的作息时间应充分考虑儿童的身心发展特点。</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此外，小学应设置合理的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课间休息时间</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和</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午休时间</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同时，小学还可以通过开展一些有趣的活动，帮助儿童更好地适应作息时间。</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最后，小学还需要与家长密切合作，共同关注儿童的作息时间。</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四、小学方面的幼小衔接工作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49" name="Group 4"/>
          <p:cNvGrpSpPr/>
          <p:nvPr>
            <p:custDataLst>
              <p:tags r:id="rId5"/>
            </p:custDataLst>
          </p:nvPr>
        </p:nvGrpSpPr>
        <p:grpSpPr>
          <a:xfrm>
            <a:off x="166269" y="1682100"/>
            <a:ext cx="1501663" cy="702856"/>
            <a:chOff x="1372486" y="3793072"/>
            <a:chExt cx="6146978" cy="2804667"/>
          </a:xfrm>
        </p:grpSpPr>
        <p:sp>
          <p:nvSpPr>
            <p:cNvPr id="50" name="Freeform 1"/>
            <p:cNvSpPr>
              <a:spLocks noChangeArrowheads="1"/>
            </p:cNvSpPr>
            <p:nvPr>
              <p:custDataLst>
                <p:tags r:id="rId6"/>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7"/>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8"/>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9"/>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0"/>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1"/>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2"/>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2" name="文本框 1"/>
          <p:cNvSpPr txBox="1"/>
          <p:nvPr/>
        </p:nvSpPr>
        <p:spPr>
          <a:xfrm>
            <a:off x="1779905" y="2887980"/>
            <a:ext cx="6126480" cy="386080"/>
          </a:xfrm>
          <a:prstGeom prst="rect">
            <a:avLst/>
          </a:prstGeom>
          <a:noFill/>
          <a:ln w="9525">
            <a:noFill/>
          </a:ln>
        </p:spPr>
        <p:txBody>
          <a:bodyPr wrap="square" anchor="t">
            <a:spAutoFit/>
          </a:bodyPr>
          <a:p>
            <a:pPr marR="0" indent="0" defTabSz="914400" fontAlgn="auto">
              <a:lnSpc>
                <a:spcPts val="23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（二）深化教育改革，推进素质教育</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13"/>
            </p:custDataLst>
          </p:nvPr>
        </p:nvGrpSpPr>
        <p:grpSpPr>
          <a:xfrm>
            <a:off x="213894" y="3426270"/>
            <a:ext cx="1501663" cy="671415"/>
            <a:chOff x="465719" y="1295954"/>
            <a:chExt cx="1658494" cy="740511"/>
          </a:xfrm>
        </p:grpSpPr>
        <p:sp>
          <p:nvSpPr>
            <p:cNvPr id="38" name="Freeform 1"/>
            <p:cNvSpPr>
              <a:spLocks noChangeArrowheads="1"/>
            </p:cNvSpPr>
            <p:nvPr>
              <p:custDataLst>
                <p:tags r:id="rId1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1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5" name="文本框 4"/>
          <p:cNvSpPr txBox="1"/>
          <p:nvPr/>
        </p:nvSpPr>
        <p:spPr>
          <a:xfrm>
            <a:off x="1715770" y="3274060"/>
            <a:ext cx="6908800" cy="975995"/>
          </a:xfrm>
          <a:prstGeom prst="rect">
            <a:avLst/>
          </a:prstGeom>
        </p:spPr>
        <p:txBody>
          <a:bodyPr wrap="square">
            <a:spAutoFit/>
          </a:bodyPr>
          <a:p>
            <a:pPr marL="0" algn="l" defTabSz="914400">
              <a:lnSpc>
                <a:spcPts val="2300"/>
              </a:lnSpc>
              <a:spcBef>
                <a:spcPts val="0"/>
              </a:spcBef>
              <a:spcAft>
                <a:spcPts val="0"/>
              </a:spcAft>
              <a:buClrTx/>
              <a:buSzTx/>
              <a:buFontTx/>
              <a:buNone/>
              <a:defRPr/>
            </a:pPr>
            <a:r>
              <a:rPr lang="en-US" altLang="zh-CN" sz="1400" noProof="0" dirty="0">
                <a:solidFill>
                  <a:prstClr val="black">
                    <a:lumMod val="95000"/>
                    <a:lumOff val="5000"/>
                  </a:prstClr>
                </a:solidFill>
                <a:latin typeface="黑体" panose="02010609060101010101" charset="-122"/>
                <a:ea typeface="黑体" panose="02010609060101010101" charset="-122"/>
              </a:rPr>
              <a:t> </a:t>
            </a:r>
            <a:r>
              <a:rPr lang="zh-CN" altLang="en-US" sz="1400" noProof="0" dirty="0">
                <a:solidFill>
                  <a:prstClr val="black">
                    <a:lumMod val="95000"/>
                    <a:lumOff val="5000"/>
                  </a:prstClr>
                </a:solidFill>
                <a:latin typeface="黑体" panose="02010609060101010101" charset="-122"/>
                <a:ea typeface="黑体" panose="02010609060101010101" charset="-122"/>
              </a:rPr>
              <a:t>布置一个充满童趣又能体现小学生学习生活的环境，减少幼儿离开幼儿园的心理反差。</a:t>
            </a:r>
            <a:endParaRPr lang="zh-CN" altLang="en-US" sz="1400" noProof="0" dirty="0">
              <a:solidFill>
                <a:prstClr val="black">
                  <a:lumMod val="95000"/>
                  <a:lumOff val="5000"/>
                </a:prstClr>
              </a:solidFill>
              <a:latin typeface="黑体" panose="02010609060101010101" charset="-122"/>
              <a:ea typeface="黑体" panose="02010609060101010101" charset="-122"/>
            </a:endParaRPr>
          </a:p>
          <a:p>
            <a:pPr marL="0" algn="l" defTabSz="914400">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rPr>
              <a:t> 给幼儿有更多的自由空间，适当调整课堂节奏，缩短幼儿到小学后焦虑的时间。</a:t>
            </a:r>
            <a:endParaRPr lang="zh-CN" altLang="en-US" sz="1400" noProof="0" dirty="0">
              <a:solidFill>
                <a:prstClr val="black">
                  <a:lumMod val="95000"/>
                  <a:lumOff val="5000"/>
                </a:prstClr>
              </a:solidFill>
              <a:latin typeface="黑体" panose="02010609060101010101" charset="-122"/>
              <a:ea typeface="黑体" panose="02010609060101010101" charset="-122"/>
            </a:endParaRPr>
          </a:p>
          <a:p>
            <a:pPr marL="0" algn="l" defTabSz="914400">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rPr>
              <a:t> 同时，为幼儿创设一个良好的心理氛围。</a:t>
            </a:r>
            <a:endParaRPr lang="zh-CN" altLang="en-US" sz="1400" noProof="0" dirty="0">
              <a:solidFill>
                <a:prstClr val="black">
                  <a:lumMod val="95000"/>
                  <a:lumOff val="5000"/>
                </a:prst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750"/>
                                        <p:tgtEl>
                                          <p:spTgt spid="40"/>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1715770" y="948690"/>
            <a:ext cx="6689090" cy="398780"/>
          </a:xfrm>
          <a:prstGeom prst="rect">
            <a:avLst/>
          </a:prstGeom>
          <a:noFill/>
        </p:spPr>
        <p:txBody>
          <a:bodyPr wrap="squar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（三）多研究学前教育学及心理学，顺应幼儿的发展需要</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40" name="TextBox 39"/>
          <p:cNvSpPr txBox="1"/>
          <p:nvPr>
            <p:custDataLst>
              <p:tags r:id="rId3"/>
            </p:custDataLst>
          </p:nvPr>
        </p:nvSpPr>
        <p:spPr>
          <a:xfrm>
            <a:off x="1668145" y="1449070"/>
            <a:ext cx="7019925" cy="125730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通过研究学前教育学及心理学，小学教师可以更好的了解幼儿的身心发展规律和特点，注意关爱每位学生，尊重理解他们学习、生活上的个性化要求，为他们的学习和成长提供更有针对性的指导和支持。同时，也有助于建立更加和谐、有效的师幼关系，让幼儿在愉快的氛围中茁壮成长。</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四、小学方面的幼小衔接工作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49" name="Group 4"/>
          <p:cNvGrpSpPr/>
          <p:nvPr>
            <p:custDataLst>
              <p:tags r:id="rId5"/>
            </p:custDataLst>
          </p:nvPr>
        </p:nvGrpSpPr>
        <p:grpSpPr>
          <a:xfrm>
            <a:off x="166269" y="1682100"/>
            <a:ext cx="1501663" cy="702856"/>
            <a:chOff x="1372486" y="3793072"/>
            <a:chExt cx="6146978" cy="2804667"/>
          </a:xfrm>
        </p:grpSpPr>
        <p:sp>
          <p:nvSpPr>
            <p:cNvPr id="50" name="Freeform 1"/>
            <p:cNvSpPr>
              <a:spLocks noChangeArrowheads="1"/>
            </p:cNvSpPr>
            <p:nvPr>
              <p:custDataLst>
                <p:tags r:id="rId6"/>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7"/>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8"/>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9"/>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0"/>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1"/>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2"/>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2" name="文本框 1"/>
          <p:cNvSpPr txBox="1"/>
          <p:nvPr/>
        </p:nvSpPr>
        <p:spPr>
          <a:xfrm>
            <a:off x="1724025" y="2692400"/>
            <a:ext cx="6247765" cy="386080"/>
          </a:xfrm>
          <a:prstGeom prst="rect">
            <a:avLst/>
          </a:prstGeom>
          <a:noFill/>
          <a:ln w="9525">
            <a:noFill/>
          </a:ln>
        </p:spPr>
        <p:txBody>
          <a:bodyPr wrap="square" anchor="t">
            <a:spAutoFit/>
          </a:bodyPr>
          <a:p>
            <a:pPr marR="0" indent="0" defTabSz="914400" fontAlgn="auto">
              <a:lnSpc>
                <a:spcPts val="23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（四）加强幼儿园和小学教师的互访活动</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13"/>
            </p:custDataLst>
          </p:nvPr>
        </p:nvGrpSpPr>
        <p:grpSpPr>
          <a:xfrm>
            <a:off x="213894" y="3426270"/>
            <a:ext cx="1501663" cy="671415"/>
            <a:chOff x="465719" y="1295954"/>
            <a:chExt cx="1658494" cy="740511"/>
          </a:xfrm>
        </p:grpSpPr>
        <p:sp>
          <p:nvSpPr>
            <p:cNvPr id="38" name="Freeform 1"/>
            <p:cNvSpPr>
              <a:spLocks noChangeArrowheads="1"/>
            </p:cNvSpPr>
            <p:nvPr>
              <p:custDataLst>
                <p:tags r:id="rId1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1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5" name="文本框 4"/>
          <p:cNvSpPr txBox="1"/>
          <p:nvPr/>
        </p:nvSpPr>
        <p:spPr>
          <a:xfrm>
            <a:off x="1715770" y="3078480"/>
            <a:ext cx="6908800" cy="1565910"/>
          </a:xfrm>
          <a:prstGeom prst="rect">
            <a:avLst/>
          </a:prstGeom>
        </p:spPr>
        <p:txBody>
          <a:bodyPr wrap="square">
            <a:spAutoFit/>
          </a:bodyPr>
          <a:p>
            <a:pPr marL="0" algn="l" defTabSz="914400">
              <a:lnSpc>
                <a:spcPts val="2300"/>
              </a:lnSpc>
              <a:spcBef>
                <a:spcPts val="0"/>
              </a:spcBef>
              <a:spcAft>
                <a:spcPts val="0"/>
              </a:spcAft>
              <a:buClrTx/>
              <a:buSzTx/>
              <a:buFontTx/>
              <a:defRPr/>
            </a:pPr>
            <a:r>
              <a:rPr lang="en-US" altLang="zh-CN" sz="1400" noProof="0" dirty="0">
                <a:solidFill>
                  <a:prstClr val="black">
                    <a:lumMod val="95000"/>
                    <a:lumOff val="5000"/>
                  </a:prstClr>
                </a:solidFill>
                <a:latin typeface="黑体" panose="02010609060101010101" charset="-122"/>
                <a:ea typeface="黑体" panose="02010609060101010101" charset="-122"/>
              </a:rPr>
              <a:t>  </a:t>
            </a:r>
            <a:r>
              <a:rPr lang="zh-CN" altLang="en-US" sz="1400" noProof="0" dirty="0">
                <a:solidFill>
                  <a:prstClr val="black">
                    <a:lumMod val="95000"/>
                    <a:lumOff val="5000"/>
                  </a:prstClr>
                </a:solidFill>
                <a:latin typeface="黑体" panose="02010609060101010101" charset="-122"/>
                <a:ea typeface="黑体" panose="02010609060101010101" charset="-122"/>
              </a:rPr>
              <a:t>幼小衔接是双向衔接，不是单方责任、单向行动，幼儿园和小学都是责任主体，任何一方都不能袖手旁观。推行幼小科学衔接，幼儿园和小学要树立责任意识，也要有合作精神。加强幼儿园和小学教师之间的互访活动，是幼小衔接工作中的一项重要举措，它有助于促进两个阶段教育的紧密衔接，提升教育质量，更好地满足孩子的成长需求。</a:t>
            </a:r>
            <a:endParaRPr lang="zh-CN" altLang="en-US" sz="1400" noProof="0" dirty="0">
              <a:solidFill>
                <a:prstClr val="black">
                  <a:lumMod val="95000"/>
                  <a:lumOff val="5000"/>
                </a:prst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750"/>
                                        <p:tgtEl>
                                          <p:spTgt spid="40"/>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721995" y="1460500"/>
            <a:ext cx="3282315" cy="1891665"/>
          </a:xfrm>
          <a:prstGeom prst="rect">
            <a:avLst/>
          </a:prstGeom>
        </p:spPr>
      </p:pic>
      <p:sp>
        <p:nvSpPr>
          <p:cNvPr id="16" name="文本框 15"/>
          <p:cNvSpPr txBox="1"/>
          <p:nvPr/>
        </p:nvSpPr>
        <p:spPr>
          <a:xfrm>
            <a:off x="1443990" y="1938655"/>
            <a:ext cx="1967230" cy="829945"/>
          </a:xfrm>
          <a:prstGeom prst="rect">
            <a:avLst/>
          </a:prstGeom>
          <a:no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探寻</a:t>
            </a:r>
            <a:r>
              <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4004012" y="2009139"/>
            <a:ext cx="3230880" cy="706755"/>
          </a:xfrm>
          <a:prstGeom prst="rect">
            <a:avLst/>
          </a:prstGeom>
          <a:noFill/>
        </p:spPr>
        <p:txBody>
          <a:bodyPr wrap="none" rtlCol="0">
            <a:spAutoFit/>
          </a:bodyPr>
          <a:lstStyle/>
          <a:p>
            <a:pPr algn="l"/>
            <a:r>
              <a:rPr lang="zh-CN" altLang="en-US" sz="4000" b="1" dirty="0">
                <a:solidFill>
                  <a:srgbClr val="1A5D5C"/>
                </a:solidFill>
              </a:rPr>
              <a:t>幼小衔接概述</a:t>
            </a:r>
            <a:endParaRPr lang="zh-CN" altLang="en-US" sz="4000" b="1" dirty="0">
              <a:solidFill>
                <a:srgbClr val="1A5D5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958734"/>
            <a:ext cx="4309745"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en-US" altLang="zh-CN" sz="2000" b="1" noProof="0" dirty="0">
                <a:solidFill>
                  <a:srgbClr val="2272AB"/>
                </a:solidFill>
                <a:latin typeface="微软雅黑" panose="020B0503020204020204" pitchFamily="34" charset="-122"/>
                <a:ea typeface="微软雅黑" panose="020B0503020204020204" pitchFamily="34" charset="-122"/>
                <a:sym typeface="+mn-ea"/>
              </a:rPr>
              <a:t>                     </a:t>
            </a: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（一）增强幼儿的信心</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07232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2032000" y="1276985"/>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家长要引导他们以积极的心态去面对批评和失败，鼓励他们从失败中汲取经验，让幼儿在解决难题中感到乐趣而并非压力，从而更有自信地面对新的挑战。</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五、家长方面的幼小衔接工作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49" name="Group 4"/>
          <p:cNvGrpSpPr/>
          <p:nvPr>
            <p:custDataLst>
              <p:tags r:id="rId8"/>
            </p:custDataLst>
          </p:nvPr>
        </p:nvGrpSpPr>
        <p:grpSpPr>
          <a:xfrm>
            <a:off x="311049" y="2870185"/>
            <a:ext cx="1501663" cy="702856"/>
            <a:chOff x="1372486" y="3793072"/>
            <a:chExt cx="6146978" cy="2804667"/>
          </a:xfrm>
        </p:grpSpPr>
        <p:sp>
          <p:nvSpPr>
            <p:cNvPr id="50" name="Freeform 1"/>
            <p:cNvSpPr>
              <a:spLocks noChangeArrowheads="1"/>
            </p:cNvSpPr>
            <p:nvPr>
              <p:custDataLst>
                <p:tags r:id="rId9"/>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0"/>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1"/>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2"/>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3"/>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4"/>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5"/>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4" name="TextBox 20"/>
          <p:cNvSpPr txBox="1"/>
          <p:nvPr>
            <p:custDataLst>
              <p:tags r:id="rId16"/>
            </p:custDataLst>
          </p:nvPr>
        </p:nvSpPr>
        <p:spPr>
          <a:xfrm>
            <a:off x="689157" y="2393199"/>
            <a:ext cx="5023485"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en-US" altLang="zh-CN" sz="2000" b="1" noProof="0" dirty="0">
                <a:solidFill>
                  <a:srgbClr val="2272AB"/>
                </a:solidFill>
                <a:latin typeface="微软雅黑" panose="020B0503020204020204" pitchFamily="34" charset="-122"/>
                <a:ea typeface="微软雅黑" panose="020B0503020204020204" pitchFamily="34" charset="-122"/>
                <a:sym typeface="+mn-ea"/>
              </a:rPr>
              <a:t>                 </a:t>
            </a: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（二）发展幼儿的语言表达能力</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15" name="TextBox 39"/>
          <p:cNvSpPr txBox="1"/>
          <p:nvPr>
            <p:custDataLst>
              <p:tags r:id="rId17"/>
            </p:custDataLst>
          </p:nvPr>
        </p:nvSpPr>
        <p:spPr>
          <a:xfrm>
            <a:off x="2032000" y="2792095"/>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首先，在日常交流中，建立良好的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语言环境</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其次，提供丰富的语言</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学习资源</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再次，设置小学情境，</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引导孩子表达</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84505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en-US" altLang="zh-CN" sz="2000" b="1" noProof="0" dirty="0">
                <a:solidFill>
                  <a:srgbClr val="2272AB"/>
                </a:solidFill>
                <a:latin typeface="微软雅黑" panose="020B0503020204020204" pitchFamily="34" charset="-122"/>
                <a:ea typeface="微软雅黑" panose="020B0503020204020204" pitchFamily="34" charset="-122"/>
                <a:sym typeface="+mn-ea"/>
              </a:rPr>
              <a:t>                  </a:t>
            </a: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（三）调整好幼儿的生活规律</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01708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2032000" y="113919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首先，家长可以与孩子一起制定一个合理的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作息时间表</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，保证足够的睡眠时间。</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其次，家长可以制定一个</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健康的饮食计划</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，帮助孩子建立起规律的饮食习惯。</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此外，家长还要逐渐培养孩子的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学习习惯</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，让他们感受到学习的乐趣和成就感。</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五、家长方面的幼小衔接工作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49" name="Group 4"/>
          <p:cNvGrpSpPr/>
          <p:nvPr>
            <p:custDataLst>
              <p:tags r:id="rId8"/>
            </p:custDataLst>
          </p:nvPr>
        </p:nvGrpSpPr>
        <p:grpSpPr>
          <a:xfrm>
            <a:off x="329464" y="2724135"/>
            <a:ext cx="1501663" cy="702856"/>
            <a:chOff x="1372486" y="3793072"/>
            <a:chExt cx="6146978" cy="2804667"/>
          </a:xfrm>
        </p:grpSpPr>
        <p:sp>
          <p:nvSpPr>
            <p:cNvPr id="50" name="Freeform 1"/>
            <p:cNvSpPr>
              <a:spLocks noChangeArrowheads="1"/>
            </p:cNvSpPr>
            <p:nvPr>
              <p:custDataLst>
                <p:tags r:id="rId9"/>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0"/>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1"/>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2"/>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3"/>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4"/>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5"/>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4" name="TextBox 20"/>
          <p:cNvSpPr txBox="1"/>
          <p:nvPr>
            <p:custDataLst>
              <p:tags r:id="rId16"/>
            </p:custDataLst>
          </p:nvPr>
        </p:nvSpPr>
        <p:spPr>
          <a:xfrm>
            <a:off x="495482" y="2555759"/>
            <a:ext cx="4515485"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en-US" altLang="zh-CN" sz="2000" b="1" noProof="0" dirty="0">
                <a:solidFill>
                  <a:srgbClr val="2272AB"/>
                </a:solidFill>
                <a:latin typeface="微软雅黑" panose="020B0503020204020204" pitchFamily="34" charset="-122"/>
                <a:ea typeface="微软雅黑" panose="020B0503020204020204" pitchFamily="34" charset="-122"/>
                <a:sym typeface="+mn-ea"/>
              </a:rPr>
              <a:t>                 </a:t>
            </a: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（四）培养幼儿的自理能力</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19" name="TextBox 39"/>
          <p:cNvSpPr txBox="1"/>
          <p:nvPr>
            <p:custDataLst>
              <p:tags r:id="rId17"/>
            </p:custDataLst>
          </p:nvPr>
        </p:nvSpPr>
        <p:spPr>
          <a:xfrm>
            <a:off x="1940560" y="2921635"/>
            <a:ext cx="6990080"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首先，家长应充分发挥榜样作用，以身作则展，让孩子在模仿中学会自理。</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其次，家长还可以教孩子一些简单的生活技能，让他们掌握</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基本的生活自理能力</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再次，家长还应为幼儿提供自己动手的机会，培养幼儿能做和应该做的事情自己去做。</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7563485"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en-US" altLang="zh-CN" sz="2000" b="1" noProof="0" dirty="0">
                <a:solidFill>
                  <a:srgbClr val="2272AB"/>
                </a:solidFill>
                <a:latin typeface="微软雅黑" panose="020B0503020204020204" pitchFamily="34" charset="-122"/>
                <a:ea typeface="微软雅黑" panose="020B0503020204020204" pitchFamily="34" charset="-122"/>
                <a:sym typeface="+mn-ea"/>
              </a:rPr>
              <a:t>                 </a:t>
            </a: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（五）为幼儿准备家庭学习环境，营造良好的学习氛围</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01708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849755" y="1139190"/>
            <a:ext cx="7294245" cy="155194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sym typeface="+mn-ea"/>
              </a:rPr>
              <a:t>首先，为孩子提供一个安静、整洁、舒适的</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学习空间</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sym typeface="+mn-ea"/>
              </a:rPr>
              <a:t>其次，根据孩子的兴趣和年龄，提供适合的</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学习材料</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，如书籍、绘本、拼图、益智玩具等。</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sym typeface="+mn-ea"/>
              </a:rPr>
              <a:t>再次，与孩子一起制定每天的</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学习计划</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，让孩子在轻松愉快的氛围中学习。</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sym typeface="+mn-ea"/>
              </a:rPr>
              <a:t>此外，在孩子</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学习过程</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中，给予他们足够的自由和空间，让他们能够独立思考和解决问题。</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lang="zh-CN" altLang="en-US" sz="1400" noProof="0" dirty="0">
                <a:solidFill>
                  <a:prstClr val="black">
                    <a:lumMod val="95000"/>
                    <a:lumOff val="5000"/>
                  </a:prstClr>
                </a:solidFill>
                <a:latin typeface="黑体" panose="02010609060101010101" charset="-122"/>
                <a:ea typeface="黑体" panose="02010609060101010101" charset="-122"/>
                <a:sym typeface="+mn-ea"/>
              </a:rPr>
              <a:t>最后，家长要积极参与孩子的</a:t>
            </a:r>
            <a:r>
              <a:rPr lang="zh-CN" altLang="en-US" sz="1400" b="1" u="sng" noProof="0" dirty="0">
                <a:solidFill>
                  <a:prstClr val="black">
                    <a:lumMod val="95000"/>
                    <a:lumOff val="5000"/>
                  </a:prstClr>
                </a:solidFill>
                <a:latin typeface="黑体" panose="02010609060101010101" charset="-122"/>
                <a:ea typeface="黑体" panose="02010609060101010101" charset="-122"/>
                <a:sym typeface="+mn-ea"/>
              </a:rPr>
              <a:t>学习生活</a:t>
            </a:r>
            <a:r>
              <a:rPr lang="zh-CN" altLang="en-US" sz="1400" noProof="0" dirty="0">
                <a:solidFill>
                  <a:prstClr val="black">
                    <a:lumMod val="95000"/>
                    <a:lumOff val="5000"/>
                  </a:prstClr>
                </a:solidFill>
                <a:latin typeface="黑体" panose="02010609060101010101" charset="-122"/>
                <a:ea typeface="黑体" panose="02010609060101010101" charset="-122"/>
                <a:sym typeface="+mn-ea"/>
              </a:rPr>
              <a:t>，他们感受到家庭的温暖和关爱。</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7" name="文本框 6"/>
          <p:cNvSpPr txBox="1"/>
          <p:nvPr>
            <p:custDataLst>
              <p:tags r:id="rId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五、家长方面的幼小衔接工作</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
        <p:nvSpPr>
          <p:cNvPr id="17" name="TextBox 39"/>
          <p:cNvSpPr txBox="1"/>
          <p:nvPr>
            <p:custDataLst>
              <p:tags r:id="rId8"/>
            </p:custDataLst>
          </p:nvPr>
        </p:nvSpPr>
        <p:spPr>
          <a:xfrm>
            <a:off x="1849755" y="3064510"/>
            <a:ext cx="7175500" cy="155194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首先，家长要告诉孩子一些基本的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安全常识</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同时，家长还要教会孩子一些</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紧急情况</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下的应对方法。</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其次，家长可以通过一些故事、动画或游戏等形式，向孩子传授</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安全知识</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此外，家长还可以与孩子一起讨论生活中、学校中可能存在的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安全问题</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a:p>
            <a:pPr marR="0" indent="0" defTabSz="914400" fontAlgn="auto">
              <a:lnSpc>
                <a:spcPts val="2300"/>
              </a:lnSpc>
              <a:spcBef>
                <a:spcPts val="0"/>
              </a:spcBef>
              <a:spcAft>
                <a:spcPts val="0"/>
              </a:spcAft>
              <a:buClrTx/>
              <a:buSzTx/>
              <a:buFontTx/>
              <a:buNone/>
              <a:defRPr/>
            </a:pP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最后，家长要关注孩子的日常行为，及时发现并纠正可能存在的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安全隐患</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grpSp>
        <p:nvGrpSpPr>
          <p:cNvPr id="2" name="Group 4"/>
          <p:cNvGrpSpPr/>
          <p:nvPr>
            <p:custDataLst>
              <p:tags r:id="rId9"/>
            </p:custDataLst>
          </p:nvPr>
        </p:nvGrpSpPr>
        <p:grpSpPr>
          <a:xfrm>
            <a:off x="297714" y="3025125"/>
            <a:ext cx="1501663" cy="702856"/>
            <a:chOff x="1372486" y="3793072"/>
            <a:chExt cx="6146978" cy="2804667"/>
          </a:xfrm>
        </p:grpSpPr>
        <p:sp>
          <p:nvSpPr>
            <p:cNvPr id="5"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6" name="Group 2"/>
            <p:cNvGrpSpPr/>
            <p:nvPr/>
          </p:nvGrpSpPr>
          <p:grpSpPr bwMode="auto">
            <a:xfrm>
              <a:off x="3531959" y="4060393"/>
              <a:ext cx="1906518" cy="1888205"/>
              <a:chOff x="1569458" y="688424"/>
              <a:chExt cx="334962" cy="331788"/>
            </a:xfrm>
            <a:solidFill>
              <a:schemeClr val="bg1"/>
            </a:solidFill>
          </p:grpSpPr>
          <p:sp>
            <p:nvSpPr>
              <p:cNvPr id="8"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8" name="文本框 17"/>
          <p:cNvSpPr txBox="1"/>
          <p:nvPr>
            <p:custDataLst>
              <p:tags r:id="rId17"/>
            </p:custDataLst>
          </p:nvPr>
        </p:nvSpPr>
        <p:spPr>
          <a:xfrm>
            <a:off x="1384935" y="2691130"/>
            <a:ext cx="6890385" cy="373380"/>
          </a:xfrm>
          <a:prstGeom prst="rect">
            <a:avLst/>
          </a:prstGeom>
        </p:spPr>
        <p:txBody>
          <a:bodyPr wrap="square">
            <a:spAutoFit/>
          </a:bodyPr>
          <a:p>
            <a:pPr marL="0" indent="304800" algn="just" defTabSz="266700">
              <a:lnSpc>
                <a:spcPts val="2200"/>
              </a:lnSpc>
              <a:spcBef>
                <a:spcPct val="0"/>
              </a:spcBef>
              <a:spcAft>
                <a:spcPct val="0"/>
              </a:spcAft>
            </a:pPr>
            <a:r>
              <a:rPr lang="zh-CN" altLang="en-US" sz="2000" b="1" noProof="0" dirty="0">
                <a:solidFill>
                  <a:srgbClr val="2272AB"/>
                </a:solidFill>
                <a:latin typeface="微软雅黑" panose="020B0503020204020204" pitchFamily="34" charset="-122"/>
                <a:ea typeface="微软雅黑" panose="020B0503020204020204" pitchFamily="34" charset="-122"/>
              </a:rPr>
              <a:t>（六）对幼儿进行安全教育，增强幼儿的自我保护意识</a:t>
            </a:r>
            <a:endParaRPr lang="zh-CN" altLang="en-US" sz="2000" b="1" noProof="0" dirty="0">
              <a:solidFill>
                <a:srgbClr val="2272A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750"/>
                                        <p:tgtEl>
                                          <p:spTgt spid="17"/>
                                        </p:tgtEl>
                                      </p:cBhvr>
                                    </p:animEffect>
                                  </p:childTnLst>
                                </p:cTn>
                              </p:par>
                            </p:childTnLst>
                          </p:cTn>
                        </p:par>
                        <p:par>
                          <p:cTn id="17" fill="hold">
                            <p:stCondLst>
                              <p:cond delay="2500"/>
                            </p:stCondLst>
                            <p:childTnLst>
                              <p:par>
                                <p:cTn id="18" presetID="2" presetClass="entr" presetSubtype="8" decel="10000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a:off x="291364" y="1248220"/>
            <a:ext cx="1501663" cy="671415"/>
            <a:chOff x="465719" y="1295954"/>
            <a:chExt cx="1658494" cy="740511"/>
          </a:xfrm>
        </p:grpSpPr>
        <p:sp>
          <p:nvSpPr>
            <p:cNvPr id="38" name="Freeform 1"/>
            <p:cNvSpPr>
              <a:spLocks noChangeArrowheads="1"/>
            </p:cNvSpPr>
            <p:nvPr>
              <p:custDataLst>
                <p:tags r:id="rId3"/>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4"/>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5"/>
            </p:custDataLst>
          </p:nvPr>
        </p:nvSpPr>
        <p:spPr>
          <a:xfrm>
            <a:off x="1867535" y="1111885"/>
            <a:ext cx="6807835" cy="155194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幼小衔接工作是一个持续的过程，</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理想的幼小衔接，应从幼儿入园时就开始培养</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贯穿至整个学前教育</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。在这个过程中，教育者需要关注孩子们的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认知、情感、社会适应和身体发展情况</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等，通过科学的教育方法和手段，培养幼儿扎实的综合能力和良好的生活、学习和行为习惯，以及对事物的探究学习兴趣等，帮助他们逐步适应小学的学习和生活环境。</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6"/>
            </p:custDataLst>
          </p:nvPr>
        </p:nvSpPr>
        <p:spPr>
          <a:xfrm>
            <a:off x="1866900" y="815340"/>
            <a:ext cx="4737735" cy="296545"/>
          </a:xfrm>
          <a:prstGeom prst="rect">
            <a:avLst/>
          </a:prstGeom>
          <a:noFill/>
        </p:spPr>
        <p:txBody>
          <a:bodyPr wrap="square" lIns="51764" tIns="25882" rIns="51764" bIns="25882" rtlCol="0">
            <a:spAutoFit/>
          </a:bodyPr>
          <a:p>
            <a:pPr marR="0" indent="0" algn="l" defTabSz="914400" fontAlgn="auto">
              <a:lnSpc>
                <a:spcPct val="100000"/>
              </a:lnSpc>
              <a:spcBef>
                <a:spcPts val="0"/>
              </a:spcBef>
              <a:spcAft>
                <a:spcPts val="0"/>
              </a:spcAft>
              <a:buClrTx/>
              <a:buSzTx/>
              <a:buFontTx/>
              <a:buNone/>
              <a:defRPr/>
            </a:pPr>
            <a:r>
              <a:rPr lang="zh-CN" altLang="en-US" sz="1600" b="1" noProof="0" dirty="0">
                <a:solidFill>
                  <a:srgbClr val="2272AB"/>
                </a:solidFill>
                <a:latin typeface="微软雅黑" panose="020B0503020204020204" pitchFamily="34" charset="-122"/>
                <a:ea typeface="微软雅黑" panose="020B0503020204020204" pitchFamily="34" charset="-122"/>
                <a:sym typeface="+mn-ea"/>
              </a:rPr>
              <a:t>（一）幼小衔接工作应贯穿于整个幼儿期</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7"/>
            </p:custDataLst>
          </p:nvPr>
        </p:nvSpPr>
        <p:spPr>
          <a:xfrm>
            <a:off x="1867535" y="2618740"/>
            <a:ext cx="479488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rPr>
              <a:t>（二）全面培养幼儿素质</a:t>
            </a:r>
            <a:endPar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8"/>
            </p:custDataLst>
          </p:nvPr>
        </p:nvGrpSpPr>
        <p:grpSpPr>
          <a:xfrm>
            <a:off x="291364" y="2663810"/>
            <a:ext cx="1501663" cy="702856"/>
            <a:chOff x="1372486" y="3793072"/>
            <a:chExt cx="6146978" cy="2804667"/>
          </a:xfrm>
        </p:grpSpPr>
        <p:sp>
          <p:nvSpPr>
            <p:cNvPr id="50" name="Freeform 1"/>
            <p:cNvSpPr>
              <a:spLocks noChangeArrowheads="1"/>
            </p:cNvSpPr>
            <p:nvPr>
              <p:custDataLst>
                <p:tags r:id="rId9"/>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0"/>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1"/>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2"/>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3"/>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4"/>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5"/>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6"/>
            </p:custDataLst>
          </p:nvPr>
        </p:nvSpPr>
        <p:spPr>
          <a:xfrm>
            <a:off x="1867535" y="2811145"/>
            <a:ext cx="6808470" cy="156591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首先，关注幼儿的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身心健康发展</a:t>
            </a:r>
            <a:r>
              <a:rPr lang="zh-CN" altLang="en-US" sz="1400" b="0" noProof="0" dirty="0">
                <a:solidFill>
                  <a:prstClr val="black">
                    <a:lumMod val="95000"/>
                    <a:lumOff val="5000"/>
                  </a:prstClr>
                </a:solidFill>
                <a:latin typeface="黑体" panose="02010609060101010101" charset="-122"/>
                <a:ea typeface="黑体" panose="02010609060101010101" charset="-122"/>
              </a:rPr>
              <a:t>，为他们提供足够的关爱和支持，帮助他们建立积极的心态和情绪管理能力。</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 其次，重视幼儿的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学习兴趣和学习习惯的培养</a:t>
            </a:r>
            <a:r>
              <a:rPr lang="zh-CN" altLang="en-US" sz="1400" b="0" noProof="0" dirty="0">
                <a:solidFill>
                  <a:prstClr val="black">
                    <a:lumMod val="95000"/>
                    <a:lumOff val="5000"/>
                  </a:prstClr>
                </a:solidFill>
                <a:latin typeface="黑体" panose="02010609060101010101" charset="-122"/>
                <a:ea typeface="黑体" panose="02010609060101010101" charset="-122"/>
              </a:rPr>
              <a:t>，为将来的小学学习打下坚实的基础。</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此外，还需关注幼儿的社会性发展，培养幼儿的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社交能力、合作精神和团队意识</a:t>
            </a:r>
            <a:r>
              <a:rPr lang="zh-CN" altLang="en-US" sz="1400" b="0" noProof="0" dirty="0">
                <a:solidFill>
                  <a:prstClr val="black">
                    <a:lumMod val="95000"/>
                    <a:lumOff val="5000"/>
                  </a:prstClr>
                </a:solidFill>
                <a:latin typeface="黑体" panose="02010609060101010101" charset="-122"/>
                <a:ea typeface="黑体" panose="02010609060101010101" charset="-122"/>
              </a:rPr>
              <a:t>。</a:t>
            </a:r>
            <a:r>
              <a:rPr lang="en-US" altLang="zh-CN" sz="1400" b="0" noProof="0" dirty="0">
                <a:solidFill>
                  <a:prstClr val="black">
                    <a:lumMod val="95000"/>
                    <a:lumOff val="5000"/>
                  </a:prstClr>
                </a:solidFill>
                <a:latin typeface="黑体" panose="02010609060101010101" charset="-122"/>
                <a:ea typeface="黑体" panose="02010609060101010101" charset="-122"/>
              </a:rPr>
              <a:t> </a:t>
            </a:r>
            <a:endParaRPr lang="en-US" altLang="zh-CN"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最后，提供丰富的艺术教育资源，促进幼儿的</a:t>
            </a:r>
            <a:r>
              <a:rPr lang="zh-CN" altLang="en-US" sz="1400" b="1" u="sng" noProof="0" dirty="0">
                <a:solidFill>
                  <a:prstClr val="black">
                    <a:lumMod val="95000"/>
                    <a:lumOff val="5000"/>
                  </a:prstClr>
                </a:solidFill>
                <a:latin typeface="黑体" panose="02010609060101010101" charset="-122"/>
                <a:ea typeface="黑体" panose="02010609060101010101" charset="-122"/>
              </a:rPr>
              <a:t>审美能力和和创造力</a:t>
            </a:r>
            <a:r>
              <a:rPr lang="zh-CN" altLang="en-US" sz="1400" b="0" noProof="0" dirty="0">
                <a:solidFill>
                  <a:prstClr val="black">
                    <a:lumMod val="95000"/>
                    <a:lumOff val="5000"/>
                  </a:prstClr>
                </a:solidFill>
                <a:latin typeface="黑体" panose="02010609060101010101" charset="-122"/>
                <a:ea typeface="黑体" panose="02010609060101010101" charset="-122"/>
              </a:rPr>
              <a:t>的发展。</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六、幼小衔接工作应注意的问题</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a:off x="291364" y="1111695"/>
            <a:ext cx="1501663" cy="671415"/>
            <a:chOff x="465719" y="1295954"/>
            <a:chExt cx="1658494" cy="740511"/>
          </a:xfrm>
        </p:grpSpPr>
        <p:sp>
          <p:nvSpPr>
            <p:cNvPr id="38" name="Freeform 1"/>
            <p:cNvSpPr>
              <a:spLocks noChangeArrowheads="1"/>
            </p:cNvSpPr>
            <p:nvPr>
              <p:custDataLst>
                <p:tags r:id="rId3"/>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4"/>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5"/>
            </p:custDataLst>
          </p:nvPr>
        </p:nvSpPr>
        <p:spPr>
          <a:xfrm>
            <a:off x="1867535" y="1111885"/>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“小学化”</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片面强调向幼儿</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灌输</a:t>
            </a: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知识，这种做法超越了幼儿的身心发展水平，</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违背了幼儿的认知规律</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，易使幼儿形成不良的学习习惯，</a:t>
            </a:r>
            <a:r>
              <a:rPr kumimoji="0" lang="zh-CN" altLang="en-US" sz="1400" b="0" i="0" kern="1200" cap="none" spc="0" normalizeH="0" baseline="0" noProof="0" dirty="0">
                <a:solidFill>
                  <a:srgbClr val="FF0000"/>
                </a:solidFill>
                <a:latin typeface="黑体" panose="02010609060101010101" charset="-122"/>
                <a:ea typeface="黑体" panose="02010609060101010101" charset="-122"/>
                <a:cs typeface="+mn-cs"/>
              </a:rPr>
              <a:t>甚至产生厌学、畏惧等不良情绪</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，严重影响幼儿身体的正常发育和心理的正常发展。</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6"/>
            </p:custDataLst>
          </p:nvPr>
        </p:nvSpPr>
        <p:spPr>
          <a:xfrm>
            <a:off x="1866900" y="815340"/>
            <a:ext cx="4737735" cy="296545"/>
          </a:xfrm>
          <a:prstGeom prst="rect">
            <a:avLst/>
          </a:prstGeom>
          <a:noFill/>
        </p:spPr>
        <p:txBody>
          <a:bodyPr wrap="square" lIns="51764" tIns="25882" rIns="51764" bIns="25882" rtlCol="0">
            <a:spAutoFit/>
          </a:bodyPr>
          <a:p>
            <a:pPr marR="0" indent="0" algn="l"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rPr>
              <a:t>（三）纠正幼儿园教育中的小学化倾向</a:t>
            </a:r>
            <a:endPar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7"/>
            </p:custDataLst>
          </p:nvPr>
        </p:nvSpPr>
        <p:spPr>
          <a:xfrm>
            <a:off x="1866900" y="2197735"/>
            <a:ext cx="479488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rPr>
              <a:t>（四）协调幼儿园、小学、家庭和社区的关系</a:t>
            </a:r>
            <a:endParaRPr kumimoji="0" lang="zh-CN" altLang="en-US" sz="16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8"/>
            </p:custDataLst>
          </p:nvPr>
        </p:nvGrpSpPr>
        <p:grpSpPr>
          <a:xfrm>
            <a:off x="291364" y="2212325"/>
            <a:ext cx="1501663" cy="702856"/>
            <a:chOff x="1372486" y="3793072"/>
            <a:chExt cx="6146978" cy="2804667"/>
          </a:xfrm>
        </p:grpSpPr>
        <p:sp>
          <p:nvSpPr>
            <p:cNvPr id="50" name="Freeform 1"/>
            <p:cNvSpPr>
              <a:spLocks noChangeArrowheads="1"/>
            </p:cNvSpPr>
            <p:nvPr>
              <p:custDataLst>
                <p:tags r:id="rId9"/>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0"/>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1"/>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2"/>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3"/>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4"/>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5"/>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6"/>
            </p:custDataLst>
          </p:nvPr>
        </p:nvSpPr>
        <p:spPr>
          <a:xfrm>
            <a:off x="1866900" y="2522220"/>
            <a:ext cx="6808470" cy="1565910"/>
          </a:xfrm>
          <a:prstGeom prst="rect">
            <a:avLst/>
          </a:prstGeom>
          <a:noFill/>
          <a:ln w="9525">
            <a:noFill/>
          </a:ln>
        </p:spPr>
        <p:txBody>
          <a:bodyPr wrap="square">
            <a:spAutoFit/>
          </a:bodyPr>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首先，幼儿园和小学应该建立</a:t>
            </a:r>
            <a:r>
              <a:rPr lang="zh-CN" altLang="en-US" sz="1400" b="1" u="sng" noProof="0" dirty="0">
                <a:solidFill>
                  <a:prstClr val="black">
                    <a:lumMod val="95000"/>
                    <a:lumOff val="5000"/>
                  </a:prstClr>
                </a:solidFill>
                <a:latin typeface="黑体" panose="02010609060101010101" charset="-122"/>
                <a:ea typeface="黑体" panose="02010609060101010101" charset="-122"/>
              </a:rPr>
              <a:t>稳定的沟通机</a:t>
            </a:r>
            <a:r>
              <a:rPr lang="zh-CN" altLang="en-US" sz="1400" b="0" noProof="0" dirty="0">
                <a:solidFill>
                  <a:prstClr val="black">
                    <a:lumMod val="95000"/>
                    <a:lumOff val="5000"/>
                  </a:prstClr>
                </a:solidFill>
                <a:latin typeface="黑体" panose="02010609060101010101" charset="-122"/>
                <a:ea typeface="黑体" panose="02010609060101010101" charset="-122"/>
              </a:rPr>
              <a:t>制，确保</a:t>
            </a:r>
            <a:r>
              <a:rPr lang="zh-CN" altLang="en-US" sz="1400" b="1" u="sng" noProof="0" dirty="0">
                <a:solidFill>
                  <a:prstClr val="black">
                    <a:lumMod val="95000"/>
                    <a:lumOff val="5000"/>
                  </a:prstClr>
                </a:solidFill>
                <a:latin typeface="黑体" panose="02010609060101010101" charset="-122"/>
                <a:ea typeface="黑体" panose="02010609060101010101" charset="-122"/>
              </a:rPr>
              <a:t>教育内容的连贯性和互补性</a:t>
            </a:r>
            <a:r>
              <a:rPr lang="zh-CN" altLang="en-US" sz="1400" b="0" noProof="0" dirty="0">
                <a:solidFill>
                  <a:prstClr val="black">
                    <a:lumMod val="95000"/>
                    <a:lumOff val="5000"/>
                  </a:prstClr>
                </a:solidFill>
                <a:latin typeface="黑体" panose="02010609060101010101" charset="-122"/>
                <a:ea typeface="黑体" panose="02010609060101010101" charset="-122"/>
              </a:rPr>
              <a:t>。</a:t>
            </a:r>
            <a:endParaRPr lang="zh-CN" altLang="en-US" sz="1400" b="0" noProof="0" dirty="0">
              <a:solidFill>
                <a:prstClr val="black">
                  <a:lumMod val="95000"/>
                  <a:lumOff val="5000"/>
                </a:prstClr>
              </a:solidFill>
              <a:latin typeface="黑体" panose="02010609060101010101" charset="-122"/>
              <a:ea typeface="黑体" panose="02010609060101010101" charset="-122"/>
            </a:endParaRPr>
          </a:p>
          <a:p>
            <a:pPr indent="0" algn="l" fontAlgn="auto">
              <a:lnSpc>
                <a:spcPts val="2300"/>
              </a:lnSpc>
            </a:pPr>
            <a:r>
              <a:rPr lang="zh-CN" altLang="en-US" sz="1400" b="0" noProof="0" dirty="0">
                <a:solidFill>
                  <a:prstClr val="black">
                    <a:lumMod val="95000"/>
                    <a:lumOff val="5000"/>
                  </a:prstClr>
                </a:solidFill>
                <a:latin typeface="黑体" panose="02010609060101010101" charset="-122"/>
                <a:ea typeface="黑体" panose="02010609060101010101" charset="-122"/>
              </a:rPr>
              <a:t>其次，家长应与幼儿园和小学老师</a:t>
            </a:r>
            <a:r>
              <a:rPr lang="zh-CN" altLang="en-US" sz="1400" b="1" u="sng" noProof="0" dirty="0">
                <a:solidFill>
                  <a:prstClr val="black">
                    <a:lumMod val="95000"/>
                    <a:lumOff val="5000"/>
                  </a:prstClr>
                </a:solidFill>
                <a:latin typeface="黑体" panose="02010609060101010101" charset="-122"/>
                <a:ea typeface="黑体" panose="02010609060101010101" charset="-122"/>
              </a:rPr>
              <a:t>保持密切联系</a:t>
            </a:r>
            <a:r>
              <a:rPr lang="zh-CN" altLang="en-US" sz="1400" b="0" noProof="0" dirty="0">
                <a:solidFill>
                  <a:prstClr val="black">
                    <a:lumMod val="95000"/>
                    <a:lumOff val="5000"/>
                  </a:prstClr>
                </a:solidFill>
                <a:latin typeface="黑体" panose="02010609060101010101" charset="-122"/>
                <a:ea typeface="黑体" panose="02010609060101010101" charset="-122"/>
              </a:rPr>
              <a:t>，帮助孩子顺利适应小学的学习生活。此外，社区可以家长和孩子一起参加一些</a:t>
            </a:r>
            <a:r>
              <a:rPr lang="zh-CN" altLang="en-US" sz="1400" b="1" u="sng" noProof="0" dirty="0">
                <a:solidFill>
                  <a:prstClr val="black">
                    <a:lumMod val="95000"/>
                    <a:lumOff val="5000"/>
                  </a:prstClr>
                </a:solidFill>
                <a:latin typeface="黑体" panose="02010609060101010101" charset="-122"/>
                <a:ea typeface="黑体" panose="02010609060101010101" charset="-122"/>
              </a:rPr>
              <a:t>亲子活动</a:t>
            </a:r>
            <a:r>
              <a:rPr lang="zh-CN" altLang="en-US" sz="1400" b="0" noProof="0" dirty="0">
                <a:solidFill>
                  <a:prstClr val="black">
                    <a:lumMod val="95000"/>
                    <a:lumOff val="5000"/>
                  </a:prstClr>
                </a:solidFill>
                <a:latin typeface="黑体" panose="02010609060101010101" charset="-122"/>
                <a:ea typeface="黑体" panose="02010609060101010101" charset="-122"/>
              </a:rPr>
              <a:t>，也为孩子们提供一个展示和学习的平台。社区还可以与幼儿园和小学合作，共同开展一些社会实践活动或志愿服务活动，让孩子们在实践中学习和成长。</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7"/>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032000" y="264795"/>
            <a:ext cx="4572000" cy="398780"/>
          </a:xfrm>
          <a:prstGeom prst="rect">
            <a:avLst/>
          </a:prstGeom>
          <a:noFill/>
        </p:spPr>
        <p:txBody>
          <a:bodyPr wrap="square" rtlCol="0" anchor="t">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六、幼小衔接工作应注意的问题</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3" name="矩形: 圆角 5"/>
          <p:cNvSpPr/>
          <p:nvPr>
            <p:custDataLst>
              <p:tags r:id="rId2"/>
            </p:custDataLst>
          </p:nvPr>
        </p:nvSpPr>
        <p:spPr>
          <a:xfrm>
            <a:off x="1403985" y="1126490"/>
            <a:ext cx="6223000" cy="298831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800" dirty="0">
              <a:solidFill>
                <a:schemeClr val="tx1"/>
              </a:solidFill>
            </a:endParaRPr>
          </a:p>
        </p:txBody>
      </p:sp>
      <p:sp>
        <p:nvSpPr>
          <p:cNvPr id="100" name="文本框 99"/>
          <p:cNvSpPr txBox="1"/>
          <p:nvPr/>
        </p:nvSpPr>
        <p:spPr>
          <a:xfrm>
            <a:off x="1587500" y="1461135"/>
            <a:ext cx="5212080" cy="2089150"/>
          </a:xfrm>
          <a:prstGeom prst="rect">
            <a:avLst/>
          </a:prstGeom>
          <a:noFill/>
          <a:ln w="9525">
            <a:noFill/>
          </a:ln>
        </p:spPr>
        <p:txBody>
          <a:bodyPr>
            <a:noAutofit/>
          </a:bodyPr>
          <a:p>
            <a:pPr indent="0" algn="l" fontAlgn="auto">
              <a:lnSpc>
                <a:spcPct val="150000"/>
              </a:lnSpc>
            </a:pPr>
            <a:r>
              <a:rPr lang="zh-CN" altLang="en-US" sz="1600" b="1" noProof="0" dirty="0">
                <a:ln>
                  <a:noFill/>
                </a:ln>
                <a:effectLst/>
                <a:uLnTx/>
                <a:uFillTx/>
                <a:latin typeface="微软雅黑" panose="020B0503020204020204" pitchFamily="34" charset="-122"/>
                <a:ea typeface="微软雅黑" panose="020B0503020204020204" pitchFamily="34" charset="-122"/>
              </a:rPr>
              <a:t>一、</a:t>
            </a: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简答题</a:t>
            </a:r>
            <a:endParaRPr lang="zh-CN" altLang="en-US" sz="1600" b="0" noProof="0" dirty="0">
              <a:ln>
                <a:noFill/>
              </a:ln>
              <a:effectLst/>
              <a:uLnTx/>
              <a:uFillTx/>
              <a:latin typeface="黑体" panose="02010609060101010101" charset="-122"/>
              <a:ea typeface="黑体" panose="02010609060101010101" charset="-122"/>
            </a:endParaRPr>
          </a:p>
          <a:p>
            <a:pPr indent="0" algn="l" fontAlgn="auto">
              <a:lnSpc>
                <a:spcPct val="150000"/>
              </a:lnSpc>
            </a:pPr>
            <a:r>
              <a:rPr lang="zh-CN" altLang="en-US" sz="1600" b="0" noProof="0" dirty="0">
                <a:ln>
                  <a:noFill/>
                </a:ln>
                <a:effectLst/>
                <a:uLnTx/>
                <a:uFillTx/>
                <a:latin typeface="黑体" panose="02010609060101010101" charset="-122"/>
                <a:ea typeface="黑体" panose="02010609060101010101" charset="-122"/>
              </a:rPr>
              <a:t>  1.</a:t>
            </a:r>
            <a:r>
              <a:rPr lang="zh-CN" altLang="en-US" sz="1600" noProof="0" dirty="0">
                <a:ln>
                  <a:noFill/>
                </a:ln>
                <a:effectLst/>
                <a:uLnTx/>
                <a:uFillTx/>
                <a:latin typeface="黑体" panose="02010609060101010101" charset="-122"/>
                <a:ea typeface="黑体" panose="02010609060101010101" charset="-122"/>
              </a:rPr>
              <a:t>幼小衔接工作的指导思想。</a:t>
            </a:r>
            <a:endParaRPr lang="zh-CN" altLang="en-US" sz="1600" noProof="0" dirty="0">
              <a:ln>
                <a:noFill/>
              </a:ln>
              <a:effectLst/>
              <a:uLnTx/>
              <a:uFillTx/>
              <a:latin typeface="黑体" panose="02010609060101010101" charset="-122"/>
              <a:ea typeface="黑体" panose="02010609060101010101" charset="-122"/>
            </a:endParaRPr>
          </a:p>
          <a:p>
            <a:pPr indent="0" algn="l" fontAlgn="auto">
              <a:lnSpc>
                <a:spcPct val="150000"/>
              </a:lnSpc>
            </a:pPr>
            <a:r>
              <a:rPr lang="en-US" altLang="zh-CN" sz="1600" noProof="0" dirty="0">
                <a:ln>
                  <a:noFill/>
                </a:ln>
                <a:effectLst/>
                <a:uLnTx/>
                <a:uFillTx/>
                <a:latin typeface="黑体" panose="02010609060101010101" charset="-122"/>
                <a:ea typeface="黑体" panose="02010609060101010101" charset="-122"/>
              </a:rPr>
              <a:t>  </a:t>
            </a:r>
            <a:r>
              <a:rPr lang="zh-CN" altLang="en-US" sz="1600" noProof="0" dirty="0">
                <a:ln>
                  <a:noFill/>
                </a:ln>
                <a:effectLst/>
                <a:uLnTx/>
                <a:uFillTx/>
                <a:latin typeface="黑体" panose="02010609060101010101" charset="-122"/>
                <a:ea typeface="黑体" panose="02010609060101010101" charset="-122"/>
              </a:rPr>
              <a:t>2.幼小衔接工作应注意的问题。</a:t>
            </a:r>
            <a:endParaRPr lang="zh-CN" altLang="en-US" sz="1600" noProof="0" dirty="0">
              <a:ln>
                <a:noFill/>
              </a:ln>
              <a:effectLst/>
              <a:uLnTx/>
              <a:uFillTx/>
              <a:latin typeface="黑体" panose="02010609060101010101" charset="-122"/>
              <a:ea typeface="黑体" panose="02010609060101010101" charset="-122"/>
            </a:endParaRPr>
          </a:p>
          <a:p>
            <a:pPr indent="0" algn="l" fontAlgn="auto">
              <a:lnSpc>
                <a:spcPct val="150000"/>
              </a:lnSpc>
            </a:pPr>
            <a:r>
              <a:rPr lang="zh-CN" altLang="en-US" sz="1600" b="1" noProof="0" dirty="0">
                <a:ln>
                  <a:noFill/>
                </a:ln>
                <a:effectLst/>
                <a:uLnTx/>
                <a:uFillTx/>
                <a:latin typeface="微软雅黑" panose="020B0503020204020204" pitchFamily="34" charset="-122"/>
                <a:ea typeface="微软雅黑" panose="020B0503020204020204" pitchFamily="34" charset="-122"/>
              </a:rPr>
              <a:t>二、论述题</a:t>
            </a:r>
            <a:endParaRPr lang="zh-CN" altLang="en-US" sz="1600" b="0" noProof="0" dirty="0">
              <a:ln>
                <a:noFill/>
              </a:ln>
              <a:effectLst/>
              <a:uLnTx/>
              <a:uFillTx/>
              <a:latin typeface="黑体" panose="02010609060101010101" charset="-122"/>
              <a:ea typeface="黑体" panose="02010609060101010101" charset="-122"/>
            </a:endParaRPr>
          </a:p>
          <a:p>
            <a:pPr algn="l" fontAlgn="auto">
              <a:lnSpc>
                <a:spcPct val="150000"/>
              </a:lnSpc>
              <a:buClrTx/>
              <a:buSzTx/>
              <a:buNone/>
            </a:pPr>
            <a:r>
              <a:rPr lang="en-US" altLang="zh-CN" sz="1600" b="0" noProof="0" dirty="0">
                <a:ln>
                  <a:noFill/>
                </a:ln>
                <a:effectLst/>
                <a:uLnTx/>
                <a:uFillTx/>
                <a:latin typeface="黑体" panose="02010609060101010101" charset="-122"/>
                <a:ea typeface="黑体" panose="02010609060101010101" charset="-122"/>
              </a:rPr>
              <a:t>  </a:t>
            </a:r>
            <a:r>
              <a:rPr lang="zh-CN" altLang="en-US" sz="1600" b="0" noProof="0" dirty="0">
                <a:ln>
                  <a:noFill/>
                </a:ln>
                <a:effectLst/>
                <a:uLnTx/>
                <a:uFillTx/>
                <a:latin typeface="黑体" panose="02010609060101010101" charset="-122"/>
                <a:ea typeface="黑体" panose="02010609060101010101" charset="-122"/>
              </a:rPr>
              <a:t>1.结合实际论述幼儿园如何开展幼小衔接工作。</a:t>
            </a:r>
            <a:endParaRPr lang="zh-CN" altLang="en-US" sz="1600" b="0" noProof="0" dirty="0">
              <a:ln>
                <a:noFill/>
              </a:ln>
              <a:effectLst/>
              <a:uLnTx/>
              <a:uFillTx/>
              <a:latin typeface="黑体" panose="02010609060101010101" charset="-122"/>
              <a:ea typeface="黑体" panose="02010609060101010101" charset="-122"/>
            </a:endParaRPr>
          </a:p>
        </p:txBody>
      </p:sp>
      <p:sp>
        <p:nvSpPr>
          <p:cNvPr id="7" name="文本框 6"/>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同步训练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R="0" indent="0" defTabSz="914400" fontAlgn="auto">
              <a:lnSpc>
                <a:spcPct val="100000"/>
              </a:lnSpc>
              <a:spcBef>
                <a:spcPts val="0"/>
              </a:spcBef>
              <a:spcAft>
                <a:spcPts val="0"/>
              </a:spcAft>
              <a:buClrTx/>
              <a:buSzTx/>
              <a:buFontTx/>
              <a:buNone/>
              <a:defRPr/>
            </a:pPr>
            <a:r>
              <a:rPr kumimoji="0" lang="zh-CN" altLang="en-US" sz="20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rPr>
              <a:t>                                               </a:t>
            </a:r>
            <a:endParaRPr kumimoji="0" lang="zh-CN" altLang="en-US" sz="2000" b="1" i="0" kern="1200" cap="none" spc="0" normalizeH="0" baseline="0" noProof="0" dirty="0">
              <a:solidFill>
                <a:srgbClr val="2272AB"/>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总结</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C9F754DE-2CAD-44b6-B708-469DEB6407EB-1" descr="wps"/>
          <p:cNvPicPr>
            <a:picLocks noChangeAspect="1"/>
          </p:cNvPicPr>
          <p:nvPr/>
        </p:nvPicPr>
        <p:blipFill>
          <a:blip r:embed="rId4"/>
          <a:stretch>
            <a:fillRect/>
          </a:stretch>
        </p:blipFill>
        <p:spPr>
          <a:xfrm>
            <a:off x="1169670" y="875665"/>
            <a:ext cx="6925310" cy="3510280"/>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23" name="矩形: 圆角 5"/>
          <p:cNvSpPr/>
          <p:nvPr>
            <p:custDataLst>
              <p:tags r:id="rId3"/>
            </p:custDataLst>
          </p:nvPr>
        </p:nvSpPr>
        <p:spPr>
          <a:xfrm>
            <a:off x="630555" y="968375"/>
            <a:ext cx="7883525" cy="344297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rPr>
              <a:t>一、选择题</a:t>
            </a:r>
            <a:endParaRPr lang="zh-CN" altLang="en-US" sz="1400" dirty="0">
              <a:solidFill>
                <a:schemeClr val="tx1"/>
              </a:solidFill>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1.幼小衔接主要关注的是哪两个阶段的过渡？</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 </a:t>
            </a:r>
            <a:r>
              <a:rPr lang="zh-CN" altLang="en-US" sz="1600" noProof="0" dirty="0">
                <a:ln>
                  <a:noFill/>
                </a:ln>
                <a:solidFill>
                  <a:schemeClr val="tx1"/>
                </a:solidFill>
                <a:effectLst/>
                <a:uLnTx/>
                <a:uFillTx/>
                <a:latin typeface="黑体" panose="02010609060101010101" charset="-122"/>
                <a:ea typeface="黑体" panose="02010609060101010101" charset="-122"/>
              </a:rPr>
              <a:t>家庭到幼儿园</a:t>
            </a:r>
            <a:r>
              <a:rPr lang="en-US" altLang="zh-CN" sz="1600" noProof="0" dirty="0">
                <a:ln>
                  <a:noFill/>
                </a:ln>
                <a:solidFill>
                  <a:schemeClr val="tx1"/>
                </a:solidFill>
                <a:effectLst/>
                <a:uLnTx/>
                <a:uFillTx/>
                <a:latin typeface="黑体" panose="02010609060101010101" charset="-122"/>
                <a:ea typeface="黑体" panose="02010609060101010101" charset="-122"/>
              </a:rPr>
              <a:t>  B. </a:t>
            </a:r>
            <a:r>
              <a:rPr lang="zh-CN" altLang="en-US" sz="1600" noProof="0" dirty="0">
                <a:ln>
                  <a:noFill/>
                </a:ln>
                <a:solidFill>
                  <a:schemeClr val="tx1"/>
                </a:solidFill>
                <a:effectLst/>
                <a:uLnTx/>
                <a:uFillTx/>
                <a:latin typeface="黑体" panose="02010609060101010101" charset="-122"/>
                <a:ea typeface="黑体" panose="02010609060101010101" charset="-122"/>
              </a:rPr>
              <a:t>幼儿园到小学</a:t>
            </a:r>
            <a:r>
              <a:rPr lang="en-US" altLang="zh-CN" sz="1600" noProof="0" dirty="0">
                <a:ln>
                  <a:noFill/>
                </a:ln>
                <a:solidFill>
                  <a:schemeClr val="tx1"/>
                </a:solidFill>
                <a:effectLst/>
                <a:uLnTx/>
                <a:uFillTx/>
                <a:latin typeface="黑体" panose="02010609060101010101" charset="-122"/>
                <a:ea typeface="黑体" panose="02010609060101010101" charset="-122"/>
              </a:rPr>
              <a:t>  C. </a:t>
            </a:r>
            <a:r>
              <a:rPr lang="zh-CN" altLang="en-US" sz="1600" noProof="0" dirty="0">
                <a:ln>
                  <a:noFill/>
                </a:ln>
                <a:solidFill>
                  <a:schemeClr val="tx1"/>
                </a:solidFill>
                <a:effectLst/>
                <a:uLnTx/>
                <a:uFillTx/>
                <a:latin typeface="黑体" panose="02010609060101010101" charset="-122"/>
                <a:ea typeface="黑体" panose="02010609060101010101" charset="-122"/>
              </a:rPr>
              <a:t>小学到初中</a:t>
            </a:r>
            <a:r>
              <a:rPr lang="en-US" altLang="zh-CN" sz="1600" noProof="0" dirty="0">
                <a:ln>
                  <a:noFill/>
                </a:ln>
                <a:solidFill>
                  <a:schemeClr val="tx1"/>
                </a:solidFill>
                <a:effectLst/>
                <a:uLnTx/>
                <a:uFillTx/>
                <a:latin typeface="黑体" panose="02010609060101010101" charset="-122"/>
                <a:ea typeface="黑体" panose="02010609060101010101" charset="-122"/>
              </a:rPr>
              <a:t>  D. </a:t>
            </a:r>
            <a:r>
              <a:rPr lang="zh-CN" altLang="en-US" sz="1600" noProof="0" dirty="0">
                <a:ln>
                  <a:noFill/>
                </a:ln>
                <a:solidFill>
                  <a:schemeClr val="tx1"/>
                </a:solidFill>
                <a:effectLst/>
                <a:uLnTx/>
                <a:uFillTx/>
                <a:latin typeface="黑体" panose="02010609060101010101" charset="-122"/>
                <a:ea typeface="黑体" panose="02010609060101010101" charset="-122"/>
              </a:rPr>
              <a:t>初中到高中</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2.下列哪项不属于幼小衔接的内容范畴？</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 </a:t>
            </a:r>
            <a:r>
              <a:rPr lang="zh-CN" altLang="en-US" sz="1600" noProof="0" dirty="0">
                <a:ln>
                  <a:noFill/>
                </a:ln>
                <a:solidFill>
                  <a:schemeClr val="tx1"/>
                </a:solidFill>
                <a:effectLst/>
                <a:uLnTx/>
                <a:uFillTx/>
                <a:latin typeface="黑体" panose="02010609060101010101" charset="-122"/>
                <a:ea typeface="黑体" panose="02010609060101010101" charset="-122"/>
              </a:rPr>
              <a:t>心理适应准备</a:t>
            </a:r>
            <a:r>
              <a:rPr lang="en-US" altLang="zh-CN" sz="1600" noProof="0" dirty="0">
                <a:ln>
                  <a:noFill/>
                </a:ln>
                <a:solidFill>
                  <a:schemeClr val="tx1"/>
                </a:solidFill>
                <a:effectLst/>
                <a:uLnTx/>
                <a:uFillTx/>
                <a:latin typeface="黑体" panose="02010609060101010101" charset="-122"/>
                <a:ea typeface="黑体" panose="02010609060101010101" charset="-122"/>
              </a:rPr>
              <a:t>  B.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提前学习</a:t>
            </a:r>
            <a:r>
              <a:rPr lang="zh-CN" altLang="en-US" sz="1600" noProof="0" dirty="0">
                <a:ln>
                  <a:noFill/>
                </a:ln>
                <a:solidFill>
                  <a:schemeClr val="tx1"/>
                </a:solidFill>
                <a:effectLst/>
                <a:uLnTx/>
                <a:uFillTx/>
                <a:latin typeface="黑体" panose="02010609060101010101" charset="-122"/>
                <a:ea typeface="黑体" panose="02010609060101010101" charset="-122"/>
              </a:rPr>
              <a:t>学科知识</a:t>
            </a:r>
            <a:r>
              <a:rPr lang="en-US" altLang="zh-CN" sz="1600" noProof="0" dirty="0">
                <a:ln>
                  <a:noFill/>
                </a:ln>
                <a:solidFill>
                  <a:schemeClr val="tx1"/>
                </a:solidFill>
                <a:effectLst/>
                <a:uLnTx/>
                <a:uFillTx/>
                <a:latin typeface="黑体" panose="02010609060101010101" charset="-122"/>
                <a:ea typeface="黑体" panose="02010609060101010101" charset="-122"/>
              </a:rPr>
              <a:t> C. </a:t>
            </a:r>
            <a:r>
              <a:rPr lang="zh-CN" altLang="en-US" sz="1600" noProof="0" dirty="0">
                <a:ln>
                  <a:noFill/>
                </a:ln>
                <a:solidFill>
                  <a:schemeClr val="tx1"/>
                </a:solidFill>
                <a:effectLst/>
                <a:uLnTx/>
                <a:uFillTx/>
                <a:latin typeface="黑体" panose="02010609060101010101" charset="-122"/>
                <a:ea typeface="黑体" panose="02010609060101010101" charset="-122"/>
              </a:rPr>
              <a:t>生活习惯调整</a:t>
            </a:r>
            <a:r>
              <a:rPr lang="en-US" altLang="zh-CN" sz="1600" noProof="0" dirty="0">
                <a:ln>
                  <a:noFill/>
                </a:ln>
                <a:solidFill>
                  <a:schemeClr val="tx1"/>
                </a:solidFill>
                <a:effectLst/>
                <a:uLnTx/>
                <a:uFillTx/>
                <a:latin typeface="黑体" panose="02010609060101010101" charset="-122"/>
                <a:ea typeface="黑体" panose="02010609060101010101" charset="-122"/>
              </a:rPr>
              <a:t>  D. </a:t>
            </a:r>
            <a:r>
              <a:rPr lang="zh-CN" altLang="en-US" sz="1600" noProof="0" dirty="0">
                <a:ln>
                  <a:noFill/>
                </a:ln>
                <a:solidFill>
                  <a:schemeClr val="tx1"/>
                </a:solidFill>
                <a:effectLst/>
                <a:uLnTx/>
                <a:uFillTx/>
                <a:latin typeface="黑体" panose="02010609060101010101" charset="-122"/>
                <a:ea typeface="黑体" panose="02010609060101010101" charset="-122"/>
              </a:rPr>
              <a:t>社交能力培养</a:t>
            </a:r>
            <a:r>
              <a:rPr lang="en-US" altLang="zh-CN" sz="1600" noProof="0" dirty="0">
                <a:ln>
                  <a:noFill/>
                </a:ln>
                <a:solidFill>
                  <a:schemeClr val="tx1"/>
                </a:solidFill>
                <a:effectLst/>
                <a:uLnTx/>
                <a:uFillTx/>
                <a:latin typeface="黑体" panose="02010609060101010101" charset="-122"/>
                <a:ea typeface="黑体" panose="02010609060101010101" charset="-122"/>
              </a:rPr>
              <a:t>  </a:t>
            </a:r>
            <a:endParaRPr lang="en-US" altLang="zh-CN"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3.幼小衔接工作应由谁主要负责？</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 </a:t>
            </a:r>
            <a:r>
              <a:rPr lang="zh-CN" altLang="en-US" sz="1600" noProof="0" dirty="0">
                <a:ln>
                  <a:noFill/>
                </a:ln>
                <a:solidFill>
                  <a:schemeClr val="tx1"/>
                </a:solidFill>
                <a:effectLst/>
                <a:uLnTx/>
                <a:uFillTx/>
                <a:latin typeface="黑体" panose="02010609060101010101" charset="-122"/>
                <a:ea typeface="黑体" panose="02010609060101010101" charset="-122"/>
              </a:rPr>
              <a:t>幼儿园</a:t>
            </a:r>
            <a:r>
              <a:rPr lang="en-US" altLang="zh-CN" sz="1600" noProof="0" dirty="0">
                <a:ln>
                  <a:noFill/>
                </a:ln>
                <a:solidFill>
                  <a:schemeClr val="tx1"/>
                </a:solidFill>
                <a:effectLst/>
                <a:uLnTx/>
                <a:uFillTx/>
                <a:latin typeface="黑体" panose="02010609060101010101" charset="-122"/>
                <a:ea typeface="黑体" panose="02010609060101010101" charset="-122"/>
              </a:rPr>
              <a:t>  B. </a:t>
            </a:r>
            <a:r>
              <a:rPr lang="zh-CN" altLang="en-US" sz="1600" noProof="0" dirty="0">
                <a:ln>
                  <a:noFill/>
                </a:ln>
                <a:solidFill>
                  <a:schemeClr val="tx1"/>
                </a:solidFill>
                <a:effectLst/>
                <a:uLnTx/>
                <a:uFillTx/>
                <a:latin typeface="黑体" panose="02010609060101010101" charset="-122"/>
                <a:ea typeface="黑体" panose="02010609060101010101" charset="-122"/>
              </a:rPr>
              <a:t>小学</a:t>
            </a:r>
            <a:r>
              <a:rPr lang="en-US" altLang="zh-CN" sz="1600" noProof="0" dirty="0">
                <a:ln>
                  <a:noFill/>
                </a:ln>
                <a:solidFill>
                  <a:schemeClr val="tx1"/>
                </a:solidFill>
                <a:effectLst/>
                <a:uLnTx/>
                <a:uFillTx/>
                <a:latin typeface="黑体" panose="02010609060101010101" charset="-122"/>
                <a:ea typeface="黑体" panose="02010609060101010101" charset="-122"/>
              </a:rPr>
              <a:t>  C. </a:t>
            </a:r>
            <a:r>
              <a:rPr lang="zh-CN" altLang="en-US" sz="1600" noProof="0" dirty="0">
                <a:ln>
                  <a:noFill/>
                </a:ln>
                <a:solidFill>
                  <a:schemeClr val="tx1"/>
                </a:solidFill>
                <a:effectLst/>
                <a:uLnTx/>
                <a:uFillTx/>
                <a:latin typeface="黑体" panose="02010609060101010101" charset="-122"/>
                <a:ea typeface="黑体" panose="02010609060101010101" charset="-122"/>
              </a:rPr>
              <a:t>幼儿园和小学共同承担</a:t>
            </a:r>
            <a:r>
              <a:rPr lang="en-US" altLang="zh-CN" sz="1600" noProof="0" dirty="0">
                <a:ln>
                  <a:noFill/>
                </a:ln>
                <a:solidFill>
                  <a:schemeClr val="tx1"/>
                </a:solidFill>
                <a:effectLst/>
                <a:uLnTx/>
                <a:uFillTx/>
                <a:latin typeface="黑体" panose="02010609060101010101" charset="-122"/>
                <a:ea typeface="黑体" panose="02010609060101010101" charset="-122"/>
              </a:rPr>
              <a:t>  D. </a:t>
            </a:r>
            <a:r>
              <a:rPr lang="zh-CN" altLang="en-US" sz="1600" noProof="0" dirty="0">
                <a:ln>
                  <a:noFill/>
                </a:ln>
                <a:solidFill>
                  <a:schemeClr val="tx1"/>
                </a:solidFill>
                <a:effectLst/>
                <a:uLnTx/>
                <a:uFillTx/>
                <a:latin typeface="黑体" panose="02010609060101010101" charset="-122"/>
                <a:ea typeface="黑体" panose="02010609060101010101" charset="-122"/>
              </a:rPr>
              <a:t>家长独自负责</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4.</a:t>
            </a:r>
            <a:r>
              <a:rPr lang="zh-CN" altLang="en-US" sz="1600" noProof="0" dirty="0">
                <a:ln>
                  <a:noFill/>
                </a:ln>
                <a:solidFill>
                  <a:schemeClr val="tx1"/>
                </a:solidFill>
                <a:effectLst/>
                <a:uLnTx/>
                <a:uFillTx/>
                <a:latin typeface="黑体" panose="02010609060101010101" charset="-122"/>
                <a:ea typeface="黑体" panose="02010609060101010101" charset="-122"/>
              </a:rPr>
              <a:t>在幼小衔接中，培养幼儿的什么能力尤为重要？</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 </a:t>
            </a:r>
            <a:r>
              <a:rPr lang="zh-CN" altLang="en-US" sz="1600" noProof="0" dirty="0">
                <a:ln>
                  <a:noFill/>
                </a:ln>
                <a:solidFill>
                  <a:schemeClr val="tx1"/>
                </a:solidFill>
                <a:effectLst/>
                <a:uLnTx/>
                <a:uFillTx/>
                <a:latin typeface="黑体" panose="02010609060101010101" charset="-122"/>
                <a:ea typeface="黑体" panose="02010609060101010101" charset="-122"/>
              </a:rPr>
              <a:t>背诵能力</a:t>
            </a:r>
            <a:r>
              <a:rPr lang="en-US" altLang="zh-CN" sz="1600" noProof="0" dirty="0">
                <a:ln>
                  <a:noFill/>
                </a:ln>
                <a:solidFill>
                  <a:schemeClr val="tx1"/>
                </a:solidFill>
                <a:effectLst/>
                <a:uLnTx/>
                <a:uFillTx/>
                <a:latin typeface="黑体" panose="02010609060101010101" charset="-122"/>
                <a:ea typeface="黑体" panose="02010609060101010101" charset="-122"/>
              </a:rPr>
              <a:t>  B. </a:t>
            </a:r>
            <a:r>
              <a:rPr lang="zh-CN" altLang="en-US" sz="1600" noProof="0" dirty="0">
                <a:ln>
                  <a:noFill/>
                </a:ln>
                <a:solidFill>
                  <a:schemeClr val="tx1"/>
                </a:solidFill>
                <a:effectLst/>
                <a:uLnTx/>
                <a:uFillTx/>
                <a:latin typeface="黑体" panose="02010609060101010101" charset="-122"/>
                <a:ea typeface="黑体" panose="02010609060101010101" charset="-122"/>
              </a:rPr>
              <a:t>自主学习能力</a:t>
            </a:r>
            <a:r>
              <a:rPr lang="en-US" altLang="zh-CN" sz="1600" noProof="0" dirty="0">
                <a:ln>
                  <a:noFill/>
                </a:ln>
                <a:solidFill>
                  <a:schemeClr val="tx1"/>
                </a:solidFill>
                <a:effectLst/>
                <a:uLnTx/>
                <a:uFillTx/>
                <a:latin typeface="黑体" panose="02010609060101010101" charset="-122"/>
                <a:ea typeface="黑体" panose="02010609060101010101" charset="-122"/>
              </a:rPr>
              <a:t>  C. </a:t>
            </a:r>
            <a:r>
              <a:rPr lang="zh-CN" altLang="en-US" sz="1600" noProof="0" dirty="0">
                <a:ln>
                  <a:noFill/>
                </a:ln>
                <a:solidFill>
                  <a:schemeClr val="tx1"/>
                </a:solidFill>
                <a:effectLst/>
                <a:uLnTx/>
                <a:uFillTx/>
                <a:latin typeface="黑体" panose="02010609060101010101" charset="-122"/>
                <a:ea typeface="黑体" panose="02010609060101010101" charset="-122"/>
              </a:rPr>
              <a:t>绘画能力</a:t>
            </a:r>
            <a:r>
              <a:rPr lang="en-US" altLang="zh-CN" sz="1600" noProof="0" dirty="0">
                <a:ln>
                  <a:noFill/>
                </a:ln>
                <a:solidFill>
                  <a:schemeClr val="tx1"/>
                </a:solidFill>
                <a:effectLst/>
                <a:uLnTx/>
                <a:uFillTx/>
                <a:latin typeface="黑体" panose="02010609060101010101" charset="-122"/>
                <a:ea typeface="黑体" panose="02010609060101010101" charset="-122"/>
              </a:rPr>
              <a:t>  D. </a:t>
            </a:r>
            <a:r>
              <a:rPr lang="zh-CN" altLang="en-US" sz="1600" noProof="0" dirty="0">
                <a:ln>
                  <a:noFill/>
                </a:ln>
                <a:solidFill>
                  <a:schemeClr val="tx1"/>
                </a:solidFill>
                <a:effectLst/>
                <a:uLnTx/>
                <a:uFillTx/>
                <a:latin typeface="黑体" panose="02010609060101010101" charset="-122"/>
                <a:ea typeface="黑体" panose="02010609060101010101" charset="-122"/>
              </a:rPr>
              <a:t>竞技能力</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评价</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23" name="矩形: 圆角 5"/>
          <p:cNvSpPr/>
          <p:nvPr>
            <p:custDataLst>
              <p:tags r:id="rId3"/>
            </p:custDataLst>
          </p:nvPr>
        </p:nvSpPr>
        <p:spPr>
          <a:xfrm>
            <a:off x="630555" y="889635"/>
            <a:ext cx="8064500" cy="3744595"/>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rPr>
              <a:t>一、选择题</a:t>
            </a:r>
            <a:endParaRPr lang="zh-CN" altLang="en-US" sz="1400" dirty="0">
              <a:solidFill>
                <a:schemeClr val="tx1"/>
              </a:solidFill>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en-US" sz="1600" noProof="0" dirty="0">
                <a:ln>
                  <a:noFill/>
                </a:ln>
                <a:solidFill>
                  <a:schemeClr val="tx1"/>
                </a:solidFill>
                <a:effectLst/>
                <a:uLnTx/>
                <a:uFillTx/>
                <a:latin typeface="黑体" panose="02010609060101010101" charset="-122"/>
                <a:ea typeface="黑体" panose="02010609060101010101" charset="-122"/>
              </a:rPr>
              <a:t>5</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幼小衔接中，家长的角色是什么？</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替代教师进行教学</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旁观不参与</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与教师紧密合作，共同支持幼儿</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强制幼儿学习小学知识</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endParaRPr lang="en-US" altLang="zh-CN" sz="1600" noProof="0" dirty="0">
              <a:ln>
                <a:noFill/>
              </a:ln>
              <a:solidFill>
                <a:schemeClr val="tx1"/>
              </a:solidFill>
              <a:effectLst/>
              <a:uLnTx/>
              <a:uFillTx/>
              <a:latin typeface="黑体" panose="02010609060101010101" charset="-122"/>
              <a:ea typeface="黑体" panose="02010609060101010101" charset="-122"/>
              <a:sym typeface="+mn-ea"/>
            </a:endParaRPr>
          </a:p>
          <a:p>
            <a:pPr algn="l" fontAlgn="auto">
              <a:lnSpc>
                <a:spcPts val="2500"/>
              </a:lnSpc>
              <a:buClrTx/>
              <a:buSzTx/>
              <a:buNone/>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6</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.幼儿园如何帮助幼儿建立对小学的积极态度？</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algn="l" fontAlgn="auto">
              <a:lnSpc>
                <a:spcPts val="2500"/>
              </a:lnSpc>
              <a:buClrTx/>
              <a:buSzTx/>
              <a:buNone/>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A. 讲述小学的负面故事</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B. 组织参观小学活动</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algn="l" fontAlgn="auto">
              <a:lnSpc>
                <a:spcPts val="2500"/>
              </a:lnSpc>
              <a:buClrTx/>
              <a:buSzTx/>
              <a:buNone/>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C. 强调小学的严格纪律</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D. 减少与小学的互动</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algn="l" fontAlgn="auto">
              <a:lnSpc>
                <a:spcPts val="2500"/>
              </a:lnSpc>
              <a:buClrTx/>
              <a:buSzTx/>
              <a:buNone/>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简答题</a:t>
            </a:r>
            <a:endParaRPr lang="zh-CN" altLang="en-US" sz="1600" dirty="0">
              <a:solidFill>
                <a:schemeClr val="tx1"/>
              </a:solidFill>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1.</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简述幼小衔接工作的主要内容。</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2.简述幼小衔接工作应注意的问题。</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评价</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3" name="矩形: 圆角 5"/>
          <p:cNvSpPr/>
          <p:nvPr>
            <p:custDataLst>
              <p:tags r:id="rId2"/>
            </p:custDataLst>
          </p:nvPr>
        </p:nvSpPr>
        <p:spPr>
          <a:xfrm>
            <a:off x="1441450" y="1673860"/>
            <a:ext cx="6537325" cy="1795145"/>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latin typeface="+mj-ea"/>
              <a:ea typeface="+mj-ea"/>
            </a:endParaRPr>
          </a:p>
        </p:txBody>
      </p:sp>
      <p:sp>
        <p:nvSpPr>
          <p:cNvPr id="24" name="Rectangle 4"/>
          <p:cNvSpPr txBox="1">
            <a:spLocks noChangeArrowheads="1"/>
          </p:cNvSpPr>
          <p:nvPr>
            <p:custDataLst>
              <p:tags r:id="rId3"/>
            </p:custDataLst>
          </p:nvPr>
        </p:nvSpPr>
        <p:spPr>
          <a:xfrm>
            <a:off x="1441450" y="1833245"/>
            <a:ext cx="6537325" cy="1938020"/>
          </a:xfrm>
          <a:prstGeom prst="rect">
            <a:avLst/>
          </a:prstGeom>
          <a:noFill/>
        </p:spPr>
        <p:txBody>
          <a:bodyPr wrap="square">
            <a:spAutoFit/>
          </a:bodyPr>
          <a:lstStyle>
            <a:defPPr>
              <a:defRPr lang="zh-CN"/>
            </a:defPPr>
            <a:lvl1pPr defTabSz="914400">
              <a:defRPr sz="1800"/>
            </a:lvl1pPr>
            <a:lvl2pPr marL="285750" lvl="1" indent="-285750" defTabSz="914400">
              <a:lnSpc>
                <a:spcPct val="200000"/>
              </a:lnSpc>
              <a:spcBef>
                <a:spcPts val="0"/>
              </a:spcBef>
              <a:buClr>
                <a:srgbClr val="00B050"/>
              </a:buClr>
              <a:buSzPct val="85000"/>
              <a:buFont typeface="Wingdings" panose="05000000000000000000" pitchFamily="2" charset="2"/>
              <a:buChar char="u"/>
              <a:defRPr sz="1400">
                <a:latin typeface="+mj-ea"/>
                <a:ea typeface="+mj-ea"/>
              </a:defRPr>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marL="0" lvl="1" indent="0">
              <a:lnSpc>
                <a:spcPct val="150000"/>
              </a:lnSpc>
              <a:buClr>
                <a:schemeClr val="tx1"/>
              </a:buClr>
              <a:buSzPct val="100000"/>
              <a:buFont typeface="+mj-lt"/>
              <a:buNone/>
            </a:pPr>
            <a:r>
              <a:rPr lang="en-US" altLang="zh-CN" sz="2000" noProof="0" dirty="0">
                <a:ln>
                  <a:noFill/>
                </a:ln>
                <a:effectLst/>
                <a:uLnTx/>
                <a:uFillTx/>
                <a:latin typeface="黑体" panose="02010609060101010101" charset="-122"/>
                <a:ea typeface="黑体" panose="02010609060101010101" charset="-122"/>
              </a:rPr>
              <a:t>   </a:t>
            </a:r>
            <a:r>
              <a:rPr lang="zh-CN" altLang="en-US" sz="2000" noProof="0" dirty="0">
                <a:ln>
                  <a:noFill/>
                </a:ln>
                <a:effectLst/>
                <a:uLnTx/>
                <a:uFillTx/>
                <a:latin typeface="黑体" panose="02010609060101010101" charset="-122"/>
                <a:ea typeface="黑体" panose="02010609060101010101" charset="-122"/>
              </a:rPr>
              <a:t>1.交流、总结本课学习收获与疑虑。</a:t>
            </a:r>
            <a:endParaRPr lang="zh-CN" altLang="en-US" sz="2000" noProof="0" dirty="0">
              <a:ln>
                <a:noFill/>
              </a:ln>
              <a:effectLst/>
              <a:uLnTx/>
              <a:uFillTx/>
              <a:latin typeface="黑体" panose="02010609060101010101" charset="-122"/>
              <a:ea typeface="黑体" panose="02010609060101010101" charset="-122"/>
            </a:endParaRPr>
          </a:p>
          <a:p>
            <a:pPr marL="0" lvl="1" indent="0" algn="l">
              <a:lnSpc>
                <a:spcPct val="150000"/>
              </a:lnSpc>
              <a:buClr>
                <a:schemeClr val="tx1"/>
              </a:buClr>
              <a:buSzPct val="100000"/>
              <a:buFont typeface="+mj-lt"/>
              <a:buNone/>
            </a:pPr>
            <a:r>
              <a:rPr lang="en-US" altLang="zh-CN" sz="2000" noProof="0" dirty="0">
                <a:ln>
                  <a:noFill/>
                </a:ln>
                <a:effectLst/>
                <a:uLnTx/>
                <a:uFillTx/>
                <a:latin typeface="黑体" panose="02010609060101010101" charset="-122"/>
                <a:ea typeface="黑体" panose="02010609060101010101" charset="-122"/>
              </a:rPr>
              <a:t>   </a:t>
            </a:r>
            <a:r>
              <a:rPr lang="zh-CN" altLang="en-US" sz="2000" noProof="0" dirty="0">
                <a:ln>
                  <a:noFill/>
                </a:ln>
                <a:effectLst/>
                <a:uLnTx/>
                <a:uFillTx/>
                <a:latin typeface="黑体" panose="02010609060101010101" charset="-122"/>
                <a:ea typeface="黑体" panose="02010609060101010101" charset="-122"/>
              </a:rPr>
              <a:t>2.</a:t>
            </a:r>
            <a:r>
              <a:rPr lang="zh-CN" altLang="en-US" sz="2000" noProof="0" dirty="0">
                <a:ln>
                  <a:noFill/>
                </a:ln>
                <a:effectLst/>
                <a:uLnTx/>
                <a:uFillTx/>
                <a:latin typeface="黑体" panose="02010609060101010101" charset="-122"/>
                <a:ea typeface="黑体" panose="02010609060101010101" charset="-122"/>
                <a:sym typeface="+mn-ea"/>
              </a:rPr>
              <a:t>制定一份《幼儿园与小学教育差异的对比表》。</a:t>
            </a:r>
            <a:endParaRPr lang="zh-CN" altLang="en-US" sz="2000" noProof="0" dirty="0">
              <a:ln>
                <a:noFill/>
              </a:ln>
              <a:effectLst/>
              <a:uLnTx/>
              <a:uFillTx/>
              <a:latin typeface="黑体" panose="02010609060101010101" charset="-122"/>
              <a:ea typeface="黑体" panose="02010609060101010101" charset="-122"/>
            </a:endParaRPr>
          </a:p>
          <a:p>
            <a:pPr marL="0" lvl="1" indent="0" algn="l">
              <a:lnSpc>
                <a:spcPct val="150000"/>
              </a:lnSpc>
              <a:buClr>
                <a:schemeClr val="tx1"/>
              </a:buClr>
              <a:buSzPct val="100000"/>
              <a:buFont typeface="+mj-lt"/>
              <a:buNone/>
            </a:pPr>
            <a:r>
              <a:rPr lang="en-US" altLang="zh-CN" sz="2000" noProof="0" dirty="0">
                <a:ln>
                  <a:noFill/>
                </a:ln>
                <a:effectLst/>
                <a:uLnTx/>
                <a:uFillTx/>
                <a:latin typeface="黑体" panose="02010609060101010101" charset="-122"/>
                <a:ea typeface="黑体" panose="02010609060101010101" charset="-122"/>
              </a:rPr>
              <a:t>   3.</a:t>
            </a:r>
            <a:r>
              <a:rPr lang="zh-CN" altLang="en-US" sz="2000" noProof="0" dirty="0">
                <a:ln>
                  <a:noFill/>
                </a:ln>
                <a:effectLst/>
                <a:uLnTx/>
                <a:uFillTx/>
                <a:latin typeface="黑体" panose="02010609060101010101" charset="-122"/>
                <a:ea typeface="黑体" panose="02010609060101010101" charset="-122"/>
                <a:sym typeface="+mn-ea"/>
              </a:rPr>
              <a:t>设计针对幼儿园家长的《幼小衔接指南草案》。</a:t>
            </a:r>
            <a:endParaRPr lang="zh-CN" altLang="en-US" sz="2000" noProof="0" dirty="0">
              <a:ln>
                <a:noFill/>
              </a:ln>
              <a:effectLst/>
              <a:uLnTx/>
              <a:uFillTx/>
              <a:latin typeface="黑体" panose="02010609060101010101" charset="-122"/>
              <a:ea typeface="黑体" panose="02010609060101010101" charset="-122"/>
            </a:endParaRPr>
          </a:p>
          <a:p>
            <a:pPr marL="0" lvl="1" indent="0">
              <a:lnSpc>
                <a:spcPct val="150000"/>
              </a:lnSpc>
              <a:buClr>
                <a:schemeClr val="tx1"/>
              </a:buClr>
              <a:buSzPct val="100000"/>
              <a:buFont typeface="+mj-lt"/>
              <a:buNone/>
            </a:pPr>
            <a:endParaRPr lang="zh-CN" altLang="en-US" sz="2000" noProof="0" dirty="0">
              <a:ln>
                <a:noFill/>
              </a:ln>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实践探究</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checkerboard(across)">
                                      <p:cBhvr>
                                        <p:cTn id="7" dur="500"/>
                                        <p:tgtEl>
                                          <p:spTgt spid="24">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checkerboard(across)">
                                      <p:cBhvr>
                                        <p:cTn id="10" dur="500"/>
                                        <p:tgtEl>
                                          <p:spTgt spid="24">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4">
                                            <p:txEl>
                                              <p:pRg st="2" end="2"/>
                                            </p:txEl>
                                          </p:spTgt>
                                        </p:tgtEl>
                                        <p:attrNameLst>
                                          <p:attrName>style.visibility</p:attrName>
                                        </p:attrNameLst>
                                      </p:cBhvr>
                                      <p:to>
                                        <p:strVal val="visible"/>
                                      </p:to>
                                    </p:set>
                                    <p:animEffect transition="in" filter="checkerboard(across)">
                                      <p:cBhvr>
                                        <p:cTn id="1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1" name="圆角矩形 10"/>
          <p:cNvSpPr/>
          <p:nvPr>
            <p:custDataLst>
              <p:tags r:id="rId2"/>
            </p:custDataLst>
          </p:nvPr>
        </p:nvSpPr>
        <p:spPr>
          <a:xfrm>
            <a:off x="608330" y="952500"/>
            <a:ext cx="7901940" cy="323850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进入大班下学期，家长们普遍对孩子上小学之后的生活担忧了起来。一天离园后，朵朵妈妈和刘老师聊了起来。朵朵妈妈跟刘老师说：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朵朵参加了一个幼小衔接班，主要内容是从</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1</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写到</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100</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，还有些拼音，算术等等，每天都有好几本作业要拿回家写。</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听到这些刘老师问</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写这么多东西朵朵不会感到吃力么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没办法，要读小学了，现在不好好学以后跟不上。</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于是，刘老师问朵朵</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你喜欢写作业么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她沮丧着脸，显然她的表情已经说明了她不喜欢写这么多的作业。</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6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  </a:t>
            </a:r>
            <a:r>
              <a:rPr lang="zh-CN" altLang="en-US" sz="1600" b="1" spc="160" dirty="0">
                <a:solidFill>
                  <a:srgbClr val="FF0000"/>
                </a:solidFill>
                <a:effectLst/>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思考：</a:t>
            </a:r>
            <a:r>
              <a:rPr lang="zh-CN" altLang="en-US"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什么是幼小衔接？该如何做好幼小衔接工作呢？</a:t>
            </a:r>
            <a:endParaRPr lang="zh-CN" altLang="en-US" sz="14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情境导入</a:t>
            </a:r>
            <a:endParaRPr lang="zh-CN" altLang="en-US" sz="24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2102485" y="884555"/>
            <a:ext cx="5347970" cy="3082925"/>
          </a:xfrm>
          <a:prstGeom prst="rect">
            <a:avLst/>
          </a:prstGeom>
        </p:spPr>
      </p:pic>
      <p:sp>
        <p:nvSpPr>
          <p:cNvPr id="16" name="文本框 15"/>
          <p:cNvSpPr txBox="1"/>
          <p:nvPr/>
        </p:nvSpPr>
        <p:spPr>
          <a:xfrm>
            <a:off x="3623191" y="1932383"/>
            <a:ext cx="2418080" cy="768350"/>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感谢观看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一、幼儿园与小学衔接的含义</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0" name="TextBox 10"/>
          <p:cNvSpPr txBox="1"/>
          <p:nvPr>
            <p:custDataLst>
              <p:tags r:id="rId4"/>
            </p:custDataLst>
          </p:nvPr>
        </p:nvSpPr>
        <p:spPr>
          <a:xfrm>
            <a:off x="1489710" y="1327785"/>
            <a:ext cx="7111365" cy="807085"/>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幼儿园与小学衔接，简称</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幼小衔接</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，指的是</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幼儿教育与小学教育</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的衔接，即两个教育阶段之间的一种</a:t>
            </a:r>
            <a:r>
              <a:rPr kumimoji="0" lang="zh-CN" altLang="en-US" sz="1600" b="1" i="0" u="sng" strike="noStrike" kern="1200" cap="none" spc="0" normalizeH="0" baseline="0" noProof="0" dirty="0">
                <a:ln>
                  <a:noFill/>
                </a:ln>
                <a:effectLst/>
                <a:uLnTx/>
                <a:uFillTx/>
                <a:latin typeface="黑体" panose="02010609060101010101" charset="-122"/>
                <a:ea typeface="黑体" panose="02010609060101010101" charset="-122"/>
                <a:cs typeface="+mn-cs"/>
              </a:rPr>
              <a:t>教育过渡</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
        <p:nvSpPr>
          <p:cNvPr id="31" name="等腰三角形 2"/>
          <p:cNvSpPr/>
          <p:nvPr>
            <p:custDataLst>
              <p:tags r:id="rId5"/>
            </p:custDataLst>
          </p:nvPr>
        </p:nvSpPr>
        <p:spPr bwMode="auto">
          <a:xfrm rot="2747878">
            <a:off x="347252" y="118282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 name="TextBox 12"/>
          <p:cNvSpPr txBox="1"/>
          <p:nvPr>
            <p:custDataLst>
              <p:tags r:id="rId6"/>
            </p:custDataLst>
          </p:nvPr>
        </p:nvSpPr>
        <p:spPr>
          <a:xfrm>
            <a:off x="454111" y="170663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定义</a:t>
            </a:r>
            <a:endParaRPr kumimoji="0" lang="zh-CN" altLang="en-US"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1489710" y="2139315"/>
            <a:ext cx="5080000" cy="373380"/>
          </a:xfrm>
          <a:prstGeom prst="rect">
            <a:avLst/>
          </a:prstGeom>
        </p:spPr>
        <p:txBody>
          <a:bodyPr>
            <a:spAutoFit/>
          </a:bodyPr>
          <a:p>
            <a:pPr marL="0" indent="0" algn="just" defTabSz="266700">
              <a:lnSpc>
                <a:spcPts val="2200"/>
              </a:lnSpc>
              <a:spcBef>
                <a:spcPct val="0"/>
              </a:spcBef>
              <a:spcAft>
                <a:spcPct val="0"/>
              </a:spcAft>
            </a:pPr>
            <a:r>
              <a:rPr lang="zh-CN" altLang="en-US" sz="1600">
                <a:latin typeface="黑体" panose="02010609060101010101" charset="-122"/>
                <a:ea typeface="黑体" panose="02010609060101010101" charset="-122"/>
              </a:rPr>
              <a:t>【</a:t>
            </a:r>
            <a:r>
              <a:rPr lang="zh-CN" altLang="en-US" sz="1600" b="0">
                <a:latin typeface="黑体" panose="02010609060101010101" charset="-122"/>
                <a:ea typeface="黑体" panose="02010609060101010101" charset="-122"/>
              </a:rPr>
              <a:t>拓展延伸</a:t>
            </a:r>
            <a:r>
              <a:rPr lang="zh-CN" altLang="en-US" sz="1600">
                <a:latin typeface="黑体" panose="02010609060101010101" charset="-122"/>
                <a:ea typeface="黑体" panose="02010609060101010101" charset="-122"/>
              </a:rPr>
              <a:t>】</a:t>
            </a:r>
            <a:endParaRPr lang="zh-CN" altLang="en-US" sz="1600">
              <a:latin typeface="黑体" panose="02010609060101010101" charset="-122"/>
              <a:ea typeface="黑体" panose="02010609060101010101" charset="-122"/>
            </a:endParaRPr>
          </a:p>
        </p:txBody>
      </p:sp>
      <p:graphicFrame>
        <p:nvGraphicFramePr>
          <p:cNvPr id="5" name="表格 4"/>
          <p:cNvGraphicFramePr/>
          <p:nvPr>
            <p:custDataLst>
              <p:tags r:id="rId7"/>
            </p:custDataLst>
          </p:nvPr>
        </p:nvGraphicFramePr>
        <p:xfrm>
          <a:off x="1489710" y="2512695"/>
          <a:ext cx="7037705" cy="1676400"/>
        </p:xfrm>
        <a:graphic>
          <a:graphicData uri="http://schemas.openxmlformats.org/drawingml/2006/table">
            <a:tbl>
              <a:tblPr/>
              <a:tblGrid>
                <a:gridCol w="7037705"/>
              </a:tblGrid>
              <a:tr h="0">
                <a:tc>
                  <a:txBody>
                    <a:bodyPr/>
                    <a:p>
                      <a:pPr marL="0" indent="304800" algn="just">
                        <a:lnSpc>
                          <a:spcPts val="2200"/>
                        </a:lnSpc>
                        <a:spcBef>
                          <a:spcPct val="0"/>
                        </a:spcBef>
                        <a:spcAft>
                          <a:spcPct val="0"/>
                        </a:spcAft>
                      </a:pPr>
                      <a:r>
                        <a:rPr lang="zh-CN" altLang="en-US" sz="1400" noProof="0" dirty="0">
                          <a:solidFill>
                            <a:prstClr val="black">
                              <a:lumMod val="95000"/>
                              <a:lumOff val="5000"/>
                            </a:prstClr>
                          </a:solidFill>
                          <a:latin typeface="黑体" panose="02010609060101010101" charset="-122"/>
                          <a:ea typeface="黑体" panose="02010609060101010101" charset="-122"/>
                        </a:rPr>
                        <a:t>全国学前教育宣传月是教育部举行的面向公众宣传学前教育的活动，旨在面向全社会普及科学育儿知识，营造有利于幼儿健康成长的良好社会环境，推进学前教育科学发展。2022年5月20日至6月20日，是全国第11个学前教育宣传月，活动主题是：幼小衔接，我们在行动！活动旨在引导幼儿园、小学和家庭树立科学衔接教育观念，做好入学准备和入学适应教育，自觉抵制违背幼儿身心发展规律的行为，在全社会营造良好的社会氛围，帮助幼儿从幼儿园到小学平稳过渡。</a:t>
                      </a:r>
                      <a:endParaRPr lang="zh-CN" altLang="en-US" sz="1400" noProof="0" dirty="0">
                        <a:solidFill>
                          <a:prstClr val="black">
                            <a:lumMod val="95000"/>
                            <a:lumOff val="5000"/>
                          </a:prstClr>
                        </a:solidFill>
                        <a:latin typeface="黑体" panose="02010609060101010101" charset="-122"/>
                        <a:ea typeface="黑体" panose="0201060906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90">
                                          <p:stCondLst>
                                            <p:cond delay="0"/>
                                          </p:stCondLst>
                                        </p:cTn>
                                        <p:tgtEl>
                                          <p:spTgt spid="32"/>
                                        </p:tgtEl>
                                      </p:cBhvr>
                                    </p:animEffect>
                                    <p:anim calcmode="lin" valueType="num">
                                      <p:cBhvr>
                                        <p:cTn id="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3" dur="13">
                                          <p:stCondLst>
                                            <p:cond delay="325"/>
                                          </p:stCondLst>
                                        </p:cTn>
                                        <p:tgtEl>
                                          <p:spTgt spid="32"/>
                                        </p:tgtEl>
                                      </p:cBhvr>
                                      <p:to x="100000" y="60000"/>
                                    </p:animScale>
                                    <p:animScale>
                                      <p:cBhvr>
                                        <p:cTn id="14" dur="83" decel="50000">
                                          <p:stCondLst>
                                            <p:cond delay="338"/>
                                          </p:stCondLst>
                                        </p:cTn>
                                        <p:tgtEl>
                                          <p:spTgt spid="32"/>
                                        </p:tgtEl>
                                      </p:cBhvr>
                                      <p:to x="100000" y="100000"/>
                                    </p:animScale>
                                    <p:animScale>
                                      <p:cBhvr>
                                        <p:cTn id="15" dur="13">
                                          <p:stCondLst>
                                            <p:cond delay="656"/>
                                          </p:stCondLst>
                                        </p:cTn>
                                        <p:tgtEl>
                                          <p:spTgt spid="32"/>
                                        </p:tgtEl>
                                      </p:cBhvr>
                                      <p:to x="100000" y="80000"/>
                                    </p:animScale>
                                    <p:animScale>
                                      <p:cBhvr>
                                        <p:cTn id="16" dur="83" decel="50000">
                                          <p:stCondLst>
                                            <p:cond delay="669"/>
                                          </p:stCondLst>
                                        </p:cTn>
                                        <p:tgtEl>
                                          <p:spTgt spid="32"/>
                                        </p:tgtEl>
                                      </p:cBhvr>
                                      <p:to x="100000" y="100000"/>
                                    </p:animScale>
                                    <p:animScale>
                                      <p:cBhvr>
                                        <p:cTn id="17" dur="13">
                                          <p:stCondLst>
                                            <p:cond delay="821"/>
                                          </p:stCondLst>
                                        </p:cTn>
                                        <p:tgtEl>
                                          <p:spTgt spid="32"/>
                                        </p:tgtEl>
                                      </p:cBhvr>
                                      <p:to x="100000" y="90000"/>
                                    </p:animScale>
                                    <p:animScale>
                                      <p:cBhvr>
                                        <p:cTn id="18" dur="83" decel="50000">
                                          <p:stCondLst>
                                            <p:cond delay="834"/>
                                          </p:stCondLst>
                                        </p:cTn>
                                        <p:tgtEl>
                                          <p:spTgt spid="32"/>
                                        </p:tgtEl>
                                      </p:cBhvr>
                                      <p:to x="100000" y="100000"/>
                                    </p:animScale>
                                    <p:animScale>
                                      <p:cBhvr>
                                        <p:cTn id="19" dur="13">
                                          <p:stCondLst>
                                            <p:cond delay="904"/>
                                          </p:stCondLst>
                                        </p:cTn>
                                        <p:tgtEl>
                                          <p:spTgt spid="32"/>
                                        </p:tgtEl>
                                      </p:cBhvr>
                                      <p:to x="100000" y="95000"/>
                                    </p:animScale>
                                    <p:animScale>
                                      <p:cBhvr>
                                        <p:cTn id="20" dur="83" decel="50000">
                                          <p:stCondLst>
                                            <p:cond delay="917"/>
                                          </p:stCondLst>
                                        </p:cTn>
                                        <p:tgtEl>
                                          <p:spTgt spid="3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290">
                                          <p:stCondLst>
                                            <p:cond delay="0"/>
                                          </p:stCondLst>
                                        </p:cTn>
                                        <p:tgtEl>
                                          <p:spTgt spid="31"/>
                                        </p:tgtEl>
                                      </p:cBhvr>
                                    </p:animEffect>
                                    <p:anim calcmode="lin" valueType="num">
                                      <p:cBhvr>
                                        <p:cTn id="24"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29" dur="13">
                                          <p:stCondLst>
                                            <p:cond delay="325"/>
                                          </p:stCondLst>
                                        </p:cTn>
                                        <p:tgtEl>
                                          <p:spTgt spid="31"/>
                                        </p:tgtEl>
                                      </p:cBhvr>
                                      <p:to x="100000" y="60000"/>
                                    </p:animScale>
                                    <p:animScale>
                                      <p:cBhvr>
                                        <p:cTn id="30" dur="83" decel="50000">
                                          <p:stCondLst>
                                            <p:cond delay="338"/>
                                          </p:stCondLst>
                                        </p:cTn>
                                        <p:tgtEl>
                                          <p:spTgt spid="31"/>
                                        </p:tgtEl>
                                      </p:cBhvr>
                                      <p:to x="100000" y="100000"/>
                                    </p:animScale>
                                    <p:animScale>
                                      <p:cBhvr>
                                        <p:cTn id="31" dur="13">
                                          <p:stCondLst>
                                            <p:cond delay="656"/>
                                          </p:stCondLst>
                                        </p:cTn>
                                        <p:tgtEl>
                                          <p:spTgt spid="31"/>
                                        </p:tgtEl>
                                      </p:cBhvr>
                                      <p:to x="100000" y="80000"/>
                                    </p:animScale>
                                    <p:animScale>
                                      <p:cBhvr>
                                        <p:cTn id="32" dur="83" decel="50000">
                                          <p:stCondLst>
                                            <p:cond delay="669"/>
                                          </p:stCondLst>
                                        </p:cTn>
                                        <p:tgtEl>
                                          <p:spTgt spid="31"/>
                                        </p:tgtEl>
                                      </p:cBhvr>
                                      <p:to x="100000" y="100000"/>
                                    </p:animScale>
                                    <p:animScale>
                                      <p:cBhvr>
                                        <p:cTn id="33" dur="13">
                                          <p:stCondLst>
                                            <p:cond delay="821"/>
                                          </p:stCondLst>
                                        </p:cTn>
                                        <p:tgtEl>
                                          <p:spTgt spid="31"/>
                                        </p:tgtEl>
                                      </p:cBhvr>
                                      <p:to x="100000" y="90000"/>
                                    </p:animScale>
                                    <p:animScale>
                                      <p:cBhvr>
                                        <p:cTn id="34" dur="83" decel="50000">
                                          <p:stCondLst>
                                            <p:cond delay="834"/>
                                          </p:stCondLst>
                                        </p:cTn>
                                        <p:tgtEl>
                                          <p:spTgt spid="31"/>
                                        </p:tgtEl>
                                      </p:cBhvr>
                                      <p:to x="100000" y="100000"/>
                                    </p:animScale>
                                    <p:animScale>
                                      <p:cBhvr>
                                        <p:cTn id="35" dur="13">
                                          <p:stCondLst>
                                            <p:cond delay="904"/>
                                          </p:stCondLst>
                                        </p:cTn>
                                        <p:tgtEl>
                                          <p:spTgt spid="31"/>
                                        </p:tgtEl>
                                      </p:cBhvr>
                                      <p:to x="100000" y="95000"/>
                                    </p:animScale>
                                    <p:animScale>
                                      <p:cBhvr>
                                        <p:cTn id="36" dur="83" decel="50000">
                                          <p:stCondLst>
                                            <p:cond delay="917"/>
                                          </p:stCondLst>
                                        </p:cTn>
                                        <p:tgtEl>
                                          <p:spTgt spid="31"/>
                                        </p:tgtEl>
                                      </p:cBhvr>
                                      <p:to x="100000" y="100000"/>
                                    </p:animScale>
                                  </p:childTnLst>
                                </p:cTn>
                              </p:par>
                              <p:par>
                                <p:cTn id="37" presetID="12" presetClass="entr" presetSubtype="4" fill="hold" grpId="0" nodeType="withEffect">
                                  <p:stCondLst>
                                    <p:cond delay="1000"/>
                                  </p:stCondLst>
                                  <p:iterate type="lt">
                                    <p:tmPct val="5983"/>
                                  </p:iterate>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300"/>
                                        <p:tgtEl>
                                          <p:spTgt spid="30"/>
                                        </p:tgtEl>
                                        <p:attrNameLst>
                                          <p:attrName>ppt_y</p:attrName>
                                        </p:attrNameLst>
                                      </p:cBhvr>
                                      <p:tavLst>
                                        <p:tav tm="0">
                                          <p:val>
                                            <p:strVal val="#ppt_y+#ppt_h*1.125000"/>
                                          </p:val>
                                        </p:tav>
                                        <p:tav tm="100000">
                                          <p:val>
                                            <p:strVal val="#ppt_y"/>
                                          </p:val>
                                        </p:tav>
                                      </p:tavLst>
                                    </p:anim>
                                    <p:animEffect transition="in" filter="wipe(up)">
                                      <p:cBhvr>
                                        <p:cTn id="40"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ldLvl="0" animBg="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627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（一）教育教学任务、儿童的主导活动及学习方式不同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311049" y="1448245"/>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473200"/>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幼儿园教育的主要任务是促进儿童</a:t>
            </a:r>
            <a:r>
              <a:rPr kumimoji="0" lang="zh-CN" altLang="en-US" sz="1400" b="1" i="0" u="sng" kern="1200" cap="none" spc="0" normalizeH="0" baseline="0" noProof="0" dirty="0">
                <a:solidFill>
                  <a:srgbClr val="FF0000"/>
                </a:solidFill>
                <a:latin typeface="黑体" panose="02010609060101010101" charset="-122"/>
                <a:ea typeface="黑体" panose="02010609060101010101" charset="-122"/>
                <a:cs typeface="+mn-cs"/>
              </a:rPr>
              <a:t>身心全面和谐发展</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，注重</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培养儿童的基本生活技能、社交技能以及良好的学习习惯</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。而小学教育则开始注重学科知识的传授，培养学生的学科素养和学习能力。</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276350"/>
            <a:ext cx="619950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教育教学任务方面</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6900" y="2419985"/>
            <a:ext cx="69830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儿童的主导活动方面</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26289" y="2504425"/>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945" y="2644775"/>
            <a:ext cx="6808470" cy="975995"/>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1" u="sng" noProof="0" dirty="0">
                <a:solidFill>
                  <a:prstClr val="black">
                    <a:lumMod val="95000"/>
                    <a:lumOff val="5000"/>
                  </a:prstClr>
                </a:solidFill>
                <a:latin typeface="黑体" panose="02010609060101010101" charset="-122"/>
                <a:ea typeface="黑体" panose="02010609060101010101" charset="-122"/>
              </a:rPr>
              <a:t>幼儿园教育以</a:t>
            </a:r>
            <a:r>
              <a:rPr lang="zh-CN" altLang="en-US" sz="1400" b="1" u="sng" noProof="0" dirty="0">
                <a:solidFill>
                  <a:srgbClr val="FF0000"/>
                </a:solidFill>
                <a:latin typeface="黑体" panose="02010609060101010101" charset="-122"/>
                <a:ea typeface="黑体" panose="02010609060101010101" charset="-122"/>
              </a:rPr>
              <a:t>游戏为主导活动</a:t>
            </a:r>
            <a:r>
              <a:rPr lang="zh-CN" altLang="en-US" sz="1400" b="0" noProof="0" dirty="0">
                <a:solidFill>
                  <a:prstClr val="black">
                    <a:lumMod val="95000"/>
                    <a:lumOff val="5000"/>
                  </a:prstClr>
                </a:solidFill>
                <a:latin typeface="黑体" panose="02010609060101010101" charset="-122"/>
                <a:ea typeface="黑体" panose="02010609060101010101" charset="-122"/>
              </a:rPr>
              <a:t>，游戏灵活、自由、趣味性大，</a:t>
            </a:r>
            <a:r>
              <a:rPr lang="zh-CN" altLang="en-US" sz="1400" b="1" u="sng" noProof="0" dirty="0">
                <a:solidFill>
                  <a:prstClr val="black">
                    <a:lumMod val="95000"/>
                    <a:lumOff val="5000"/>
                  </a:prstClr>
                </a:solidFill>
                <a:latin typeface="黑体" panose="02010609060101010101" charset="-122"/>
                <a:ea typeface="黑体" panose="02010609060101010101" charset="-122"/>
              </a:rPr>
              <a:t>通过游戏可以培养儿童的各种能力，如动手能力、观察力、思维能力等</a:t>
            </a:r>
            <a:r>
              <a:rPr lang="zh-CN" altLang="en-US" sz="1400" b="0" noProof="0" dirty="0">
                <a:solidFill>
                  <a:prstClr val="black">
                    <a:lumMod val="95000"/>
                    <a:lumOff val="5000"/>
                  </a:prstClr>
                </a:solidFill>
                <a:latin typeface="黑体" panose="02010609060101010101" charset="-122"/>
                <a:ea typeface="黑体" panose="02010609060101010101" charset="-122"/>
              </a:rPr>
              <a:t>。而小学教育则以课堂教学为主导活动，学生需要在课堂上听讲、思考、练习，以掌握学科知识和技能。</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grpSp>
        <p:nvGrpSpPr>
          <p:cNvPr id="42" name="组合 41"/>
          <p:cNvGrpSpPr/>
          <p:nvPr>
            <p:custDataLst>
              <p:tags r:id="rId20"/>
            </p:custDataLst>
          </p:nvPr>
        </p:nvGrpSpPr>
        <p:grpSpPr>
          <a:xfrm>
            <a:off x="326289" y="3625409"/>
            <a:ext cx="1501663" cy="703527"/>
            <a:chOff x="465719" y="3291830"/>
            <a:chExt cx="1658494" cy="740511"/>
          </a:xfrm>
        </p:grpSpPr>
        <p:sp>
          <p:nvSpPr>
            <p:cNvPr id="43" name="Freeform 1"/>
            <p:cNvSpPr>
              <a:spLocks noChangeArrowheads="1"/>
            </p:cNvSpPr>
            <p:nvPr>
              <p:custDataLst>
                <p:tags r:id="rId21"/>
              </p:custDataLst>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4" name="Picture 2"/>
            <p:cNvPicPr>
              <a:picLocks noChangeAspect="1" noChangeArrowheads="1"/>
            </p:cNvPicPr>
            <p:nvPr>
              <p:custDataLst>
                <p:tags r:id="rId22"/>
              </p:custDataLst>
            </p:nvPr>
          </p:nvPicPr>
          <p:blipFill>
            <a:blip r:embed="rId2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40"/>
          <p:cNvSpPr txBox="1"/>
          <p:nvPr>
            <p:custDataLst>
              <p:tags r:id="rId24"/>
            </p:custDataLst>
          </p:nvPr>
        </p:nvSpPr>
        <p:spPr>
          <a:xfrm>
            <a:off x="1866900" y="3563620"/>
            <a:ext cx="619950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学习方式方面</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 name="TextBox 39"/>
          <p:cNvSpPr txBox="1"/>
          <p:nvPr>
            <p:custDataLst>
              <p:tags r:id="rId25"/>
            </p:custDataLst>
          </p:nvPr>
        </p:nvSpPr>
        <p:spPr>
          <a:xfrm>
            <a:off x="1973580" y="3861435"/>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幼儿园教育注重儿童的</a:t>
            </a:r>
            <a:r>
              <a:rPr kumimoji="0" lang="zh-CN" altLang="en-US" sz="1400" b="1" i="0" u="sng" kern="1200" cap="none" spc="0" normalizeH="0" baseline="0" noProof="0" dirty="0">
                <a:solidFill>
                  <a:srgbClr val="FF0000"/>
                </a:solidFill>
                <a:latin typeface="黑体" panose="02010609060101010101" charset="-122"/>
                <a:ea typeface="黑体" panose="02010609060101010101" charset="-122"/>
                <a:cs typeface="+mn-cs"/>
              </a:rPr>
              <a:t>自主学习和探究学习</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，鼓励儿童通过亲身体验、实践操作来学习</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。而小学教育则开始注重学生的学习方法和策略，培养学生的自主学习能力和合作学习能力，同时注重知识的系统性和连贯性。</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 presetClass="entr" presetSubtype="8" decel="10000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4246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（二）作息制度及生活管理方式不同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276124" y="173463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731645"/>
            <a:ext cx="6807835" cy="96202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幼儿园的生活节奏相对宽松和自由。幼儿在园的时间比较</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灵活</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，入园离园时间没有硬性的要求。相比之下，小学的作息制度则较为严格和规律。孩子们有规定的入校时间，每天的上课时间较长，每节课的时间及课程安排也相对</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固定</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作息制度方面</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8170" y="291719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生活管理方式方面</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11049" y="3381995"/>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310" y="3213735"/>
            <a:ext cx="6808470" cy="1271270"/>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en-US" altLang="zh-CN" sz="1400" b="1" u="sng" noProof="0" dirty="0">
                <a:solidFill>
                  <a:prstClr val="black">
                    <a:lumMod val="95000"/>
                    <a:lumOff val="5000"/>
                  </a:prstClr>
                </a:solidFill>
                <a:latin typeface="黑体" panose="02010609060101010101" charset="-122"/>
                <a:ea typeface="黑体" panose="02010609060101010101" charset="-122"/>
              </a:rPr>
              <a:t> </a:t>
            </a:r>
            <a:r>
              <a:rPr lang="zh-CN" altLang="en-US" sz="1400" b="1" u="sng" noProof="0" dirty="0">
                <a:solidFill>
                  <a:prstClr val="black">
                    <a:lumMod val="95000"/>
                    <a:lumOff val="5000"/>
                  </a:prstClr>
                </a:solidFill>
                <a:latin typeface="黑体" panose="02010609060101010101" charset="-122"/>
                <a:ea typeface="黑体" panose="02010609060101010101" charset="-122"/>
              </a:rPr>
              <a:t>幼儿园施行的是</a:t>
            </a:r>
            <a:r>
              <a:rPr lang="en-US" altLang="zh-CN" sz="1400" b="1" u="sng" noProof="0" dirty="0">
                <a:solidFill>
                  <a:srgbClr val="FF0000"/>
                </a:solidFill>
                <a:latin typeface="黑体" panose="02010609060101010101" charset="-122"/>
                <a:ea typeface="黑体" panose="02010609060101010101" charset="-122"/>
              </a:rPr>
              <a:t>“</a:t>
            </a:r>
            <a:r>
              <a:rPr lang="zh-CN" altLang="en-US" sz="1400" b="1" u="sng" noProof="0" dirty="0">
                <a:solidFill>
                  <a:srgbClr val="FF0000"/>
                </a:solidFill>
                <a:latin typeface="黑体" panose="02010609060101010101" charset="-122"/>
                <a:ea typeface="黑体" panose="02010609060101010101" charset="-122"/>
              </a:rPr>
              <a:t>保教结合</a:t>
            </a:r>
            <a:r>
              <a:rPr lang="en-US" altLang="zh-CN" sz="1400" b="1" u="sng" noProof="0" dirty="0">
                <a:solidFill>
                  <a:srgbClr val="FF0000"/>
                </a:solidFill>
                <a:latin typeface="黑体" panose="02010609060101010101" charset="-122"/>
                <a:ea typeface="黑体" panose="02010609060101010101" charset="-122"/>
              </a:rPr>
              <a:t>”</a:t>
            </a:r>
            <a:r>
              <a:rPr lang="zh-CN" altLang="en-US" sz="1400" b="1" u="sng" noProof="0" dirty="0">
                <a:solidFill>
                  <a:prstClr val="black">
                    <a:lumMod val="95000"/>
                    <a:lumOff val="5000"/>
                  </a:prstClr>
                </a:solidFill>
                <a:latin typeface="黑体" panose="02010609060101010101" charset="-122"/>
                <a:ea typeface="黑体" panose="02010609060101010101" charset="-122"/>
              </a:rPr>
              <a:t>的教育方式。</a:t>
            </a:r>
            <a:r>
              <a:rPr lang="zh-CN" altLang="en-US" sz="1400" b="0" noProof="0" dirty="0">
                <a:solidFill>
                  <a:prstClr val="black">
                    <a:lumMod val="95000"/>
                    <a:lumOff val="5000"/>
                  </a:prstClr>
                </a:solidFill>
                <a:latin typeface="黑体" panose="02010609060101010101" charset="-122"/>
                <a:ea typeface="黑体" panose="02010609060101010101" charset="-122"/>
              </a:rPr>
              <a:t>幼儿园会尽量满足孩子的生活需要。而在小学阶段，教师对孩子的生活照料相对较少。孩子们需要更加独立地管理自己的生活。同时，小学的纪律要求也更加严格，孩子们需要遵守学校的各项规定，学会自我约束和自我管理。</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TextBox 20"/>
          <p:cNvSpPr txBox="1"/>
          <p:nvPr>
            <p:custDataLst>
              <p:tags r:id="rId2"/>
            </p:custDataLst>
          </p:nvPr>
        </p:nvSpPr>
        <p:spPr>
          <a:xfrm>
            <a:off x="404677" y="801889"/>
            <a:ext cx="2468880" cy="398780"/>
          </a:xfrm>
          <a:prstGeom prst="rect">
            <a:avLst/>
          </a:prstGeom>
          <a:noFill/>
        </p:spPr>
        <p:txBody>
          <a:bodyPr wrap="none" rtlCol="0">
            <a:spAutoFit/>
          </a:bodyPr>
          <a:p>
            <a:pPr marR="0" indent="0" algn="l" defTabSz="914400" fontAlgn="auto">
              <a:lnSpc>
                <a:spcPct val="100000"/>
              </a:lnSpc>
              <a:spcBef>
                <a:spcPts val="0"/>
              </a:spcBef>
              <a:spcAft>
                <a:spcPts val="0"/>
              </a:spcAft>
              <a:buClrTx/>
              <a:buSzTx/>
              <a:buFontTx/>
              <a:buNone/>
              <a:defRPr/>
            </a:pPr>
            <a:r>
              <a:rPr lang="zh-CN" altLang="en-US" sz="2000" b="1" noProof="0" dirty="0">
                <a:solidFill>
                  <a:srgbClr val="2272AB"/>
                </a:solidFill>
                <a:latin typeface="微软雅黑" panose="020B0503020204020204" pitchFamily="34" charset="-122"/>
                <a:ea typeface="微软雅黑" panose="020B0503020204020204" pitchFamily="34" charset="-122"/>
                <a:sym typeface="+mn-ea"/>
              </a:rPr>
              <a:t>（三）师生关系不同</a:t>
            </a:r>
            <a:endParaRPr lang="zh-CN" altLang="en-US" sz="2000" b="1" noProof="0" dirty="0">
              <a:solidFill>
                <a:srgbClr val="2272AB"/>
              </a:solidFill>
              <a:latin typeface="微软雅黑" panose="020B0503020204020204" pitchFamily="34" charset="-122"/>
              <a:ea typeface="微软雅黑" panose="020B0503020204020204" pitchFamily="34" charset="-122"/>
              <a:sym typeface="+mn-ea"/>
            </a:endParaRPr>
          </a:p>
        </p:txBody>
      </p:sp>
      <p:grpSp>
        <p:nvGrpSpPr>
          <p:cNvPr id="37" name="组合 36"/>
          <p:cNvGrpSpPr/>
          <p:nvPr>
            <p:custDataLst>
              <p:tags r:id="rId3"/>
            </p:custDataLst>
          </p:nvPr>
        </p:nvGrpSpPr>
        <p:grpSpPr>
          <a:xfrm>
            <a:off x="276124" y="1734630"/>
            <a:ext cx="1501663" cy="671415"/>
            <a:chOff x="465719" y="1295954"/>
            <a:chExt cx="1658494" cy="740511"/>
          </a:xfrm>
        </p:grpSpPr>
        <p:sp>
          <p:nvSpPr>
            <p:cNvPr id="38" name="Freeform 1"/>
            <p:cNvSpPr>
              <a:spLocks noChangeArrowheads="1"/>
            </p:cNvSpPr>
            <p:nvPr>
              <p:custDataLst>
                <p:tags r:id="rId4"/>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5"/>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6"/>
            </p:custDataLst>
          </p:nvPr>
        </p:nvSpPr>
        <p:spPr>
          <a:xfrm>
            <a:off x="1972945" y="1659890"/>
            <a:ext cx="6807835" cy="1257300"/>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幼儿园教师与幼儿</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朝夕相处，</a:t>
            </a:r>
            <a:r>
              <a:rPr kumimoji="0" lang="zh-CN" altLang="en-US" sz="1400" b="1"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关系比较平等亲密</a:t>
            </a:r>
            <a:r>
              <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儿童对教师有心理、生理上的安全感与依恋感。教师通常被视为孩子们的伙伴和引导者，与孩子们一起探索世界、发现新知。而在小学，每个班级有一名固定的班主任和几名任课教师，教师的角色更多地转变为知识传授者和纪律维护者，需要更加注重学生的学习成果和行为规范。</a:t>
            </a:r>
            <a:endParaRPr kumimoji="0" lang="zh-CN" altLang="en-US" sz="14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7"/>
            </p:custDataLst>
          </p:nvPr>
        </p:nvSpPr>
        <p:spPr>
          <a:xfrm>
            <a:off x="1866900" y="1364615"/>
            <a:ext cx="387159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在角色定位上</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6" name="TextBox 45"/>
          <p:cNvSpPr txBox="1"/>
          <p:nvPr>
            <p:custDataLst>
              <p:tags r:id="rId8"/>
            </p:custDataLst>
          </p:nvPr>
        </p:nvSpPr>
        <p:spPr>
          <a:xfrm>
            <a:off x="1868170" y="2917190"/>
            <a:ext cx="3870325"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rPr>
              <a:t>在互动方式上</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9"/>
            </p:custDataLst>
          </p:nvPr>
        </p:nvGrpSpPr>
        <p:grpSpPr>
          <a:xfrm>
            <a:off x="311049" y="3381995"/>
            <a:ext cx="1501663" cy="702856"/>
            <a:chOff x="1372486" y="3793072"/>
            <a:chExt cx="6146978" cy="2804667"/>
          </a:xfrm>
        </p:grpSpPr>
        <p:sp>
          <p:nvSpPr>
            <p:cNvPr id="50" name="Freeform 1"/>
            <p:cNvSpPr>
              <a:spLocks noChangeArrowheads="1"/>
            </p:cNvSpPr>
            <p:nvPr>
              <p:custDataLst>
                <p:tags r:id="rId10"/>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1"/>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2"/>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3"/>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4"/>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15"/>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16"/>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17"/>
            </p:custDataLst>
          </p:nvPr>
        </p:nvSpPr>
        <p:spPr>
          <a:xfrm>
            <a:off x="1972310" y="3213735"/>
            <a:ext cx="6808470" cy="975995"/>
          </a:xfrm>
          <a:prstGeom prst="rect">
            <a:avLst/>
          </a:prstGeom>
          <a:noFill/>
          <a:ln w="9525">
            <a:noFill/>
          </a:ln>
        </p:spPr>
        <p:txBody>
          <a:bodyPr wrap="square">
            <a:spAutoFit/>
          </a:bodyPr>
          <a:p>
            <a:pPr indent="0" algn="l" fontAlgn="auto">
              <a:lnSpc>
                <a:spcPts val="2300"/>
              </a:lnSpc>
            </a:pPr>
            <a:r>
              <a:rPr lang="en-US" altLang="zh-CN" sz="1400" b="0" noProof="0" dirty="0">
                <a:solidFill>
                  <a:prstClr val="black">
                    <a:lumMod val="95000"/>
                    <a:lumOff val="5000"/>
                  </a:prstClr>
                </a:solidFill>
                <a:latin typeface="黑体" panose="02010609060101010101" charset="-122"/>
                <a:ea typeface="黑体" panose="02010609060101010101" charset="-122"/>
              </a:rPr>
              <a:t>  </a:t>
            </a:r>
            <a:r>
              <a:rPr lang="zh-CN" altLang="en-US" sz="1400" b="0" noProof="0" dirty="0">
                <a:solidFill>
                  <a:prstClr val="black">
                    <a:lumMod val="95000"/>
                    <a:lumOff val="5000"/>
                  </a:prstClr>
                </a:solidFill>
                <a:latin typeface="黑体" panose="02010609060101010101" charset="-122"/>
                <a:ea typeface="黑体" panose="02010609060101010101" charset="-122"/>
              </a:rPr>
              <a:t>幼儿园</a:t>
            </a:r>
            <a:r>
              <a:rPr lang="zh-CN" altLang="en-US" sz="1400" b="1" u="sng" noProof="0" dirty="0">
                <a:solidFill>
                  <a:prstClr val="black">
                    <a:lumMod val="95000"/>
                    <a:lumOff val="5000"/>
                  </a:prstClr>
                </a:solidFill>
                <a:latin typeface="黑体" panose="02010609060101010101" charset="-122"/>
                <a:ea typeface="黑体" panose="02010609060101010101" charset="-122"/>
              </a:rPr>
              <a:t>师幼之间的互动</a:t>
            </a:r>
            <a:r>
              <a:rPr lang="zh-CN" altLang="en-US" sz="1400" b="0" noProof="0" dirty="0">
                <a:solidFill>
                  <a:prstClr val="black">
                    <a:lumMod val="95000"/>
                    <a:lumOff val="5000"/>
                  </a:prstClr>
                </a:solidFill>
                <a:latin typeface="黑体" panose="02010609060101010101" charset="-122"/>
                <a:ea typeface="黑体" panose="02010609060101010101" charset="-122"/>
              </a:rPr>
              <a:t>通常更加</a:t>
            </a:r>
            <a:r>
              <a:rPr lang="zh-CN" altLang="en-US" sz="1400" b="1" u="sng" noProof="0" dirty="0">
                <a:solidFill>
                  <a:prstClr val="black">
                    <a:lumMod val="95000"/>
                    <a:lumOff val="5000"/>
                  </a:prstClr>
                </a:solidFill>
                <a:latin typeface="黑体" panose="02010609060101010101" charset="-122"/>
                <a:ea typeface="黑体" panose="02010609060101010101" charset="-122"/>
              </a:rPr>
              <a:t>个性化</a:t>
            </a:r>
            <a:r>
              <a:rPr lang="zh-CN" altLang="en-US" sz="1400" b="0" noProof="0" dirty="0">
                <a:solidFill>
                  <a:prstClr val="black">
                    <a:lumMod val="95000"/>
                    <a:lumOff val="5000"/>
                  </a:prstClr>
                </a:solidFill>
                <a:latin typeface="黑体" panose="02010609060101010101" charset="-122"/>
                <a:ea typeface="黑体" panose="02010609060101010101" charset="-122"/>
              </a:rPr>
              <a:t>，教师更多地</a:t>
            </a:r>
            <a:r>
              <a:rPr lang="zh-CN" altLang="en-US" sz="1400" b="1" u="sng" noProof="0" dirty="0">
                <a:solidFill>
                  <a:prstClr val="black">
                    <a:lumMod val="95000"/>
                    <a:lumOff val="5000"/>
                  </a:prstClr>
                </a:solidFill>
                <a:latin typeface="黑体" panose="02010609060101010101" charset="-122"/>
                <a:ea typeface="黑体" panose="02010609060101010101" charset="-122"/>
              </a:rPr>
              <a:t>采用游戏、音乐、舞蹈等方式</a:t>
            </a:r>
            <a:r>
              <a:rPr lang="zh-CN" altLang="en-US" sz="1400" b="0" noProof="0" dirty="0">
                <a:solidFill>
                  <a:prstClr val="black">
                    <a:lumMod val="95000"/>
                    <a:lumOff val="5000"/>
                  </a:prstClr>
                </a:solidFill>
                <a:latin typeface="黑体" panose="02010609060101010101" charset="-122"/>
                <a:ea typeface="黑体" panose="02010609060101010101" charset="-122"/>
              </a:rPr>
              <a:t>与幼儿互动，创造出一个</a:t>
            </a:r>
            <a:r>
              <a:rPr lang="zh-CN" altLang="en-US" sz="1400" b="1" u="sng" noProof="0" dirty="0">
                <a:solidFill>
                  <a:prstClr val="black">
                    <a:lumMod val="95000"/>
                    <a:lumOff val="5000"/>
                  </a:prstClr>
                </a:solidFill>
                <a:latin typeface="黑体" panose="02010609060101010101" charset="-122"/>
                <a:ea typeface="黑体" panose="02010609060101010101" charset="-122"/>
              </a:rPr>
              <a:t>温馨、自由、有趣的学习环境</a:t>
            </a:r>
            <a:r>
              <a:rPr lang="zh-CN" altLang="en-US" sz="1400" b="0" noProof="0" dirty="0">
                <a:solidFill>
                  <a:prstClr val="black">
                    <a:lumMod val="95000"/>
                    <a:lumOff val="5000"/>
                  </a:prstClr>
                </a:solidFill>
                <a:latin typeface="黑体" panose="02010609060101010101" charset="-122"/>
                <a:ea typeface="黑体" panose="02010609060101010101" charset="-122"/>
              </a:rPr>
              <a:t>。而在小学，虽然也有互动，但更多地侧重于知识的传授和学习方法的指导，师生之间的互动相对更为正式和规范。</a:t>
            </a:r>
            <a:endParaRPr lang="zh-CN" altLang="en-US" sz="14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18"/>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19"/>
            </p:custDataLst>
          </p:nvPr>
        </p:nvSpPr>
        <p:spPr>
          <a:xfrm>
            <a:off x="1972945" y="232410"/>
            <a:ext cx="60934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二、幼儿园教育与小学教育的差异</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Lst>
  </p:timing>
</p:sld>
</file>

<file path=ppt/tags/tag1.xml><?xml version="1.0" encoding="utf-8"?>
<p:tagLst xmlns:p="http://schemas.openxmlformats.org/presentationml/2006/main">
  <p:tag name="KSO_WM_DIAGRAM_VIRTUALLY_FRAME" val="{&quot;height&quot;:248.1,&quot;left&quot;:52.8,&quot;top&quot;:69.9,&quot;width&quot;:608.5}"/>
</p:tagLst>
</file>

<file path=ppt/tags/tag10.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0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0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06.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10.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1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1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13.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14.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15.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16.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1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1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1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2.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2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2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2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2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24.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2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3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1.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32.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33.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3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3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3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4.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4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4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42.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4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4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49.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5.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50.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51.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52.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5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5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6.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60.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6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6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67.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68.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69.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7.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70.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7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78.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8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8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84.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85.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86.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187.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18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8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9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195.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248.1,&quot;left&quot;:52.8,&quot;top&quot;:69.9,&quot;width&quot;:608.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TABLE_ENDDRAG_ORIGIN_RECT" val="554*176"/>
  <p:tag name="TABLE_ENDDRAG_RECT" val="117*218*554*176"/>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248.1,&quot;left&quot;:52.8,&quot;top&quot;:69.9,&quot;width&quot;:608.5}"/>
</p:tagLst>
</file>

<file path=ppt/tags/tag30.xml><?xml version="1.0" encoding="utf-8"?>
<p:tagLst xmlns:p="http://schemas.openxmlformats.org/presentationml/2006/main">
  <p:tag name="KSO_WM_BEAUTIFY_FLAG" val=""/>
  <p:tag name="KSO_WM_DIAGRAM_VIRTUALLY_FRAME" val="{&quot;height&quot;:279.3585826771654,&quot;left&quot;:89.9920472440945,&quot;top&quot;:100.44141732283465,&quot;width&quot;:606.8579527559056}"/>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 name="KSO_WM_DIAGRAM_VIRTUALLY_FRAME" val="{&quot;height&quot;:279.3585826771654,&quot;left&quot;:89.9920472440945,&quot;top&quot;:100.44141732283465,&quot;width&quot;:606.8579527559056}"/>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 name="KSO_WM_DIAGRAM_VIRTUALLY_FRAME" val="{&quot;height&quot;:279.3585826771654,&quot;left&quot;:89.9920472440945,&quot;top&quot;:100.44141732283465,&quot;width&quot;:606.8579527559056}"/>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37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8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81.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382.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38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8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88.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389.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3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39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9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395.xml><?xml version="1.0" encoding="utf-8"?>
<p:tagLst xmlns:p="http://schemas.openxmlformats.org/presentationml/2006/main">
  <p:tag name="KSO_WM_BEAUTIFY_FLAG" val=""/>
  <p:tag name="KSO_WM_DIAGRAM_VIRTUALLY_FRAME" val="{&quot;height&quot;:284.1085826771654,&quot;left&quot;:89.9920472440945,&quot;top&quot;:100.44141732283465,&quot;width&quot;:601.4579527559056}"/>
</p:tagLst>
</file>

<file path=ppt/tags/tag396.xml><?xml version="1.0" encoding="utf-8"?>
<p:tagLst xmlns:p="http://schemas.openxmlformats.org/presentationml/2006/main">
  <p:tag name="KSO_WM_BEAUTIFY_FLAG" val=""/>
  <p:tag name="KSO_WM_DIAGRAM_VIRTUALLY_FRAME" val="{&quot;height&quot;:284.1085826771654,&quot;left&quot;:89.9920472440945,&quot;top&quot;:100.44141732283465,&quot;width&quot;:601.4579527559056}"/>
</p:tagLst>
</file>

<file path=ppt/tags/tag397.xml><?xml version="1.0" encoding="utf-8"?>
<p:tagLst xmlns:p="http://schemas.openxmlformats.org/presentationml/2006/main">
  <p:tag name="KSO_WM_BEAUTIFY_FLAG" val=""/>
  <p:tag name="KSO_WM_DIAGRAM_VIRTUALLY_FRAME" val="{&quot;height&quot;:284.1085826771654,&quot;left&quot;:89.9920472440945,&quot;top&quot;:100.44141732283465,&quot;width&quot;:601.4579527559056}"/>
</p:tagLst>
</file>

<file path=ppt/tags/tag39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39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xml><?xml version="1.0" encoding="utf-8"?>
<p:tagLst xmlns:p="http://schemas.openxmlformats.org/presentationml/2006/main">
  <p:tag name="KSO_WM_DIAGRAM_VIRTUALLY_FRAME" val="{&quot;height&quot;:248.1,&quot;left&quot;:52.8,&quot;top&quot;:69.9,&quot;width&quot;:608.5}"/>
</p:tagLst>
</file>

<file path=ppt/tags/tag4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06.xml><?xml version="1.0" encoding="utf-8"?>
<p:tagLst xmlns:p="http://schemas.openxmlformats.org/presentationml/2006/main">
  <p:tag name="KSO_WM_DIAGRAM_VIRTUALLY_FRAME" val="{&quot;height&quot;:284.1085826771654,&quot;left&quot;:89.9920472440945,&quot;top&quot;:100.44141732283465,&quot;width&quot;:601.4579527559056}"/>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xml><?xml version="1.0" encoding="utf-8"?>
<p:tagLst xmlns:p="http://schemas.openxmlformats.org/presentationml/2006/main">
  <p:tag name="KSO_WM_DIAGRAM_VIRTUALLY_FRAME" val="{&quot;height&quot;:279.3585826771654,&quot;left&quot;:89.9920472440945,&quot;top&quot;:100.44141732283465,&quot;width&quot;:606.8579527559056}"/>
</p:tagLst>
</file>

<file path=ppt/tags/tag410.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4.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8.xml><?xml version="1.0" encoding="utf-8"?>
<p:tagLst xmlns:p="http://schemas.openxmlformats.org/presentationml/2006/main">
  <p:tag name="KSO_WM_BEAUTIFY_FLAG" val=""/>
  <p:tag name="KSO_WM_DIAGRAM_VIRTUALLY_FRAME" val="{&quot;height&quot;:290.00000000000006,&quot;left&quot;:89.9920472440945,&quot;top&quot;:94.55,&quot;width&quot;:601.4579527559056}"/>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2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2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24.xml><?xml version="1.0" encoding="utf-8"?>
<p:tagLst xmlns:p="http://schemas.openxmlformats.org/presentationml/2006/main">
  <p:tag name="KSO_WM_BEAUTIFY_FLAG" val=""/>
  <p:tag name="KSO_WM_DIAGRAM_VIRTUALLY_FRAME" val="{&quot;height&quot;:330.05,&quot;left&quot;:89.9920472440945,&quot;top&quot;:93.6,&quot;width&quot;:630.0579527559055}"/>
</p:tagLst>
</file>

<file path=ppt/tags/tag425.xml><?xml version="1.0" encoding="utf-8"?>
<p:tagLst xmlns:p="http://schemas.openxmlformats.org/presentationml/2006/main">
  <p:tag name="KSO_WM_BEAUTIFY_FLAG" val=""/>
  <p:tag name="KSO_WM_DIAGRAM_VIRTUALLY_FRAME" val="{&quot;height&quot;:330.05,&quot;left&quot;:89.9920472440945,&quot;top&quot;:93.6,&quot;width&quot;:630.0579527559055}"/>
</p:tagLst>
</file>

<file path=ppt/tags/tag426.xml><?xml version="1.0" encoding="utf-8"?>
<p:tagLst xmlns:p="http://schemas.openxmlformats.org/presentationml/2006/main">
  <p:tag name="KSO_WM_BEAUTIFY_FLAG" val=""/>
  <p:tag name="KSO_WM_DIAGRAM_VIRTUALLY_FRAME" val="{&quot;height&quot;:330.05,&quot;left&quot;:89.9920472440945,&quot;top&quot;:93.6,&quot;width&quot;:630.0579527559055}"/>
</p:tagLst>
</file>

<file path=ppt/tags/tag427.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2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2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35.xml><?xml version="1.0" encoding="utf-8"?>
<p:tagLst xmlns:p="http://schemas.openxmlformats.org/presentationml/2006/main">
  <p:tag name="KSO_WM_DIAGRAM_VIRTUALLY_FRAME" val="{&quot;height&quot;:330.05,&quot;left&quot;:89.9920472440945,&quot;top&quot;:93.6,&quot;width&quot;:630.0579527559055}"/>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3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4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41.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7.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5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5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6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6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xml><?xml version="1.0" encoding="utf-8"?>
<p:tagLst xmlns:p="http://schemas.openxmlformats.org/presentationml/2006/main">
  <p:tag name="KSO_WM_BEAUTIFY_FLAG" val=""/>
  <p:tag name="KSO_WM_DIAGRAM_VIRTUALLY_FRAME" val="{&quot;height&quot;:279.3585826771654,&quot;left&quot;:89.9920472440945,&quot;top&quot;:100.44141732283465,&quot;width&quot;:606.8579527559056}"/>
</p:tagLst>
</file>

<file path=ppt/tags/tag47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1.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7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7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78.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 name="KSO_WM_DIAGRAM_VIRTUALLY_FRAME" val="{&quot;height&quot;:279.3585826771654,&quot;left&quot;:89.9920472440945,&quot;top&quot;:100.44141732283465,&quot;width&quot;:606.8579527559056}"/>
</p:tagLst>
</file>

<file path=ppt/tags/tag480.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8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9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9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94.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9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9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49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xml><?xml version="1.0" encoding="utf-8"?>
<p:tagLst xmlns:p="http://schemas.openxmlformats.org/presentationml/2006/main">
  <p:tag name="KSO_WM_DIAGRAM_VIRTUALLY_FRAME" val="{&quot;height&quot;:248.1,&quot;left&quot;:52.8,&quot;top&quot;:69.9,&quot;width&quot;:608.5}"/>
</p:tagLst>
</file>

<file path=ppt/tags/tag50.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0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0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0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0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 name="KSO_WM_DIAGRAM_VIRTUALLY_FRAME" val="{&quot;height&quot;:330.05,&quot;left&quot;:89.9920472440945,&quot;top&quot;:93.6,&quot;width&quot;:601.4579527559056}"/>
</p:tagLst>
</file>

<file path=ppt/tags/tag506.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07.xml><?xml version="1.0" encoding="utf-8"?>
<p:tagLst xmlns:p="http://schemas.openxmlformats.org/presentationml/2006/main">
  <p:tag name="KSO_WM_DIAGRAM_VIRTUALLY_FRAME" val="{&quot;height&quot;:300.3591338582677,&quot;left&quot;:23.44204724409449,&quot;top&quot;:63.14086614173228,&quot;width&quot;:696.5579527559055}"/>
</p:tagLst>
</file>

<file path=ppt/tags/tag508.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09.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10.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3.xml><?xml version="1.0" encoding="utf-8"?>
<p:tagLst xmlns:p="http://schemas.openxmlformats.org/presentationml/2006/main">
  <p:tag name="KSO_WM_DIAGRAM_VIRTUALLY_FRAME" val="{&quot;height&quot;:300.3591338582677,&quot;left&quot;:23.44204724409449,&quot;top&quot;:63.14086614173228,&quot;width&quot;:696.5579527559055}"/>
</p:tagLst>
</file>

<file path=ppt/tags/tag514.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5.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6.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7.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8.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19.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20.xml><?xml version="1.0" encoding="utf-8"?>
<p:tagLst xmlns:p="http://schemas.openxmlformats.org/presentationml/2006/main">
  <p:tag name="KSO_WM_BEAUTIFY_FLAG" val=""/>
  <p:tag name="KSO_WM_DIAGRAM_VIRTUALLY_FRAME" val="{&quot;height&quot;:300.3591338582677,&quot;left&quot;:23.44204724409449,&quot;top&quot;:63.14086614173228,&quot;width&quot;:696.5579527559055}"/>
</p:tagLst>
</file>

<file path=ppt/tags/tag521.xml><?xml version="1.0" encoding="utf-8"?>
<p:tagLst xmlns:p="http://schemas.openxmlformats.org/presentationml/2006/main">
  <p:tag name="KSO_WM_DIAGRAM_VIRTUALLY_FRAME" val="{&quot;height&quot;:300.3591338582677,&quot;left&quot;:23.44204724409449,&quot;top&quot;:63.14086614173228,&quot;width&quot;:696.5579527559055}"/>
</p:tagLst>
</file>

<file path=ppt/tags/tag522.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2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2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25.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26.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27.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2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2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53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36.xml><?xml version="1.0" encoding="utf-8"?>
<p:tagLst xmlns:p="http://schemas.openxmlformats.org/presentationml/2006/main">
  <p:tag name="KSO_WM_DIAGRAM_VIRTUALLY_FRAME" val="{&quot;height&quot;:320.35,&quot;left&quot;:89.9920472440945,&quot;top&quot;:64.2,&quot;width&quot;:601.4579527559056}"/>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3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54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1.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42.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43.xml><?xml version="1.0" encoding="utf-8"?>
<p:tagLst xmlns:p="http://schemas.openxmlformats.org/presentationml/2006/main">
  <p:tag name="KSO_WM_BEAUTIFY_FLAG" val=""/>
  <p:tag name="KSO_WM_DIAGRAM_VIRTUALLY_FRAME" val="{&quot;height&quot;:320.35,&quot;left&quot;:89.9920472440945,&quot;top&quot;:64.2,&quot;width&quot;:601.4579527559056}"/>
</p:tagLst>
</file>

<file path=ppt/tags/tag54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4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4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5.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55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5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52.xml><?xml version="1.0" encoding="utf-8"?>
<p:tagLst xmlns:p="http://schemas.openxmlformats.org/presentationml/2006/main">
  <p:tag name="KSO_WM_DIAGRAM_VIRTUALLY_FRAME" val="{&quot;height&quot;:320.35,&quot;left&quot;:89.9920472440945,&quot;top&quot;:64.2,&quot;width&quot;:601.4579527559056}"/>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ISPRING_PRESENTATION_TITLE" val="清新简约教育教学课程设计教师说课PPT"/>
</p:tagLst>
</file>

<file path=ppt/tags/tag5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xml><?xml version="1.0" encoding="utf-8"?>
<p:tagLst xmlns:p="http://schemas.openxmlformats.org/presentationml/2006/main">
  <p:tag name="KSO_WM_DIAGRAM_VIRTUALLY_FRAME" val="{&quot;height&quot;:248.1,&quot;left&quot;:52.8,&quot;top&quot;:69.9,&quot;width&quot;:608.5}"/>
</p:tagLst>
</file>

<file path=ppt/tags/tag6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4.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6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7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1.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72.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73.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7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7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8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2.xml><?xml version="1.0" encoding="utf-8"?>
<p:tagLst xmlns:p="http://schemas.openxmlformats.org/presentationml/2006/main">
  <p:tag name="KSO_WM_DIAGRAM_VIRTUALLY_FRAME" val="{&quot;height&quot;:260.9085826771653,&quot;left&quot;:89.9920472440945,&quot;top&quot;:100.44141732283465,&quot;width&quot;:601.4579527559056}"/>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8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9.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9.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90.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9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9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97.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98.xml><?xml version="1.0" encoding="utf-8"?>
<p:tagLst xmlns:p="http://schemas.openxmlformats.org/presentationml/2006/main">
  <p:tag name="KSO_WM_BEAUTIFY_FLAG" val=""/>
  <p:tag name="KSO_WM_DIAGRAM_VIRTUALLY_FRAME" val="{&quot;height&quot;:260.9085826771653,&quot;left&quot;:89.9920472440945,&quot;top&quot;:100.44141732283465,&quot;width&quot;:601.4579527559056}"/>
</p:tagLst>
</file>

<file path=ppt/tags/tag99.xml><?xml version="1.0" encoding="utf-8"?>
<p:tagLst xmlns:p="http://schemas.openxmlformats.org/presentationml/2006/main">
  <p:tag name="KSO_WM_DIAGRAM_VIRTUALLY_FRAME" val="{&quot;height&quot;:260.9085826771653,&quot;left&quot;:89.9920472440945,&quot;top&quot;:100.44141732283465,&quot;width&quot;:601.45795275590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marR="0" indent="0" defTabSz="914400" fontAlgn="auto">
          <a:lnSpc>
            <a:spcPts val="2300"/>
          </a:lnSpc>
          <a:spcBef>
            <a:spcPts val="0"/>
          </a:spcBef>
          <a:spcAft>
            <a:spcPts val="0"/>
          </a:spcAft>
          <a:buClrTx/>
          <a:buSzTx/>
          <a:buFontTx/>
          <a:buNone/>
          <a:defRPr/>
          <a:defRPr lang="en-US" altLang="zh-CN" sz="1400" b="0" noProof="0" dirty="0">
            <a:solidFill>
              <a:prstClr val="black">
                <a:lumMod val="95000"/>
                <a:lumOff val="5000"/>
              </a:prstClr>
            </a:solidFill>
            <a:latin typeface="黑体" panose="02010609060101010101" charset="-122"/>
            <a:ea typeface="黑体" panose="0201060906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7">
      <a:dk1>
        <a:sysClr val="windowText" lastClr="000000"/>
      </a:dk1>
      <a:lt1>
        <a:sysClr val="window" lastClr="FFFFFF"/>
      </a:lt1>
      <a:dk2>
        <a:srgbClr val="195D5C"/>
      </a:dk2>
      <a:lt2>
        <a:srgbClr val="EEECE1"/>
      </a:lt2>
      <a:accent1>
        <a:srgbClr val="217977"/>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10574</Words>
  <Application>WPS 演示</Application>
  <PresentationFormat>全屏显示(16:9)</PresentationFormat>
  <Paragraphs>714</Paragraphs>
  <Slides>50</Slides>
  <Notes>27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50</vt:i4>
      </vt:variant>
    </vt:vector>
  </HeadingPairs>
  <TitlesOfParts>
    <vt:vector size="61" baseType="lpstr">
      <vt:lpstr>Arial</vt:lpstr>
      <vt:lpstr>宋体</vt:lpstr>
      <vt:lpstr>Wingdings</vt:lpstr>
      <vt:lpstr>Calibri</vt:lpstr>
      <vt:lpstr>微软雅黑</vt:lpstr>
      <vt:lpstr>黑体</vt:lpstr>
      <vt:lpstr>等线</vt:lpstr>
      <vt:lpstr>Arial Unicode MS</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清新简约教育教学课程设计教师说课PPT</dc:title>
  <dc:creator/>
  <cp:lastModifiedBy>MY</cp:lastModifiedBy>
  <cp:revision>409</cp:revision>
  <dcterms:created xsi:type="dcterms:W3CDTF">2025-01-10T08:26:00Z</dcterms:created>
  <dcterms:modified xsi:type="dcterms:W3CDTF">2025-01-22T06:18:39Z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CC7CC9889E004C548FA084607E391425_13</vt:lpwstr>
  </property>
  <property fmtid="{D5CDD505-2E9C-101B-9397-08002B2CF9AE}" pid="3" name="KSOProductBuildVer">
    <vt:lpwstr>2052-12.1.0.19302</vt:lpwstr>
  </property>
</Properties>
</file>